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5" r:id="rId6"/>
    <p:sldId id="266" r:id="rId7"/>
    <p:sldId id="267" r:id="rId8"/>
    <p:sldId id="268" r:id="rId9"/>
    <p:sldId id="269" r:id="rId10"/>
    <p:sldId id="264" r:id="rId11"/>
  </p:sldIdLst>
  <p:sldSz cx="18288000" cy="10287000"/>
  <p:notesSz cx="6858000" cy="9144000"/>
  <p:embeddedFontLst>
    <p:embeddedFont>
      <p:font typeface="Arial Bold" panose="020B0802020202020204" pitchFamily="34" charset="77"/>
      <p:regular r:id="rId13"/>
      <p:bold r:id="rId14"/>
    </p:embeddedFont>
    <p:embeddedFont>
      <p:font typeface="Consolas" panose="020B0609020204030204" pitchFamily="49"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3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4" autoAdjust="0"/>
    <p:restoredTop sz="83265" autoAdjust="0"/>
  </p:normalViewPr>
  <p:slideViewPr>
    <p:cSldViewPr>
      <p:cViewPr varScale="1">
        <p:scale>
          <a:sx n="61" d="100"/>
          <a:sy n="61" d="100"/>
        </p:scale>
        <p:origin x="2456" y="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4F161-3E75-3B48-AE22-4A1A75E705E0}" type="datetimeFigureOut">
              <a:t>7/31/25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A53D4-B7AD-AA42-A4F1-E8041D4255F2}" type="slidenum">
              <a:t>‹#›</a:t>
            </a:fld>
            <a:endParaRPr lang="en-US"/>
          </a:p>
        </p:txBody>
      </p:sp>
    </p:spTree>
    <p:extLst>
      <p:ext uri="{BB962C8B-B14F-4D97-AF65-F5344CB8AC3E}">
        <p14:creationId xmlns:p14="http://schemas.microsoft.com/office/powerpoint/2010/main" val="2782751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a:t>
            </a:r>
          </a:p>
          <a:p>
            <a:endParaRPr lang="en-US"/>
          </a:p>
        </p:txBody>
      </p:sp>
      <p:sp>
        <p:nvSpPr>
          <p:cNvPr id="4" name="Slide Number Placeholder 3"/>
          <p:cNvSpPr>
            <a:spLocks noGrp="1"/>
          </p:cNvSpPr>
          <p:nvPr>
            <p:ph type="sldNum" sz="quarter" idx="5"/>
          </p:nvPr>
        </p:nvSpPr>
        <p:spPr/>
        <p:txBody>
          <a:bodyPr/>
          <a:lstStyle/>
          <a:p>
            <a:fld id="{911A53D4-B7AD-AA42-A4F1-E8041D4255F2}" type="slidenum">
              <a:t>1</a:t>
            </a:fld>
            <a:endParaRPr lang="en-US"/>
          </a:p>
        </p:txBody>
      </p:sp>
    </p:spTree>
    <p:extLst>
      <p:ext uri="{BB962C8B-B14F-4D97-AF65-F5344CB8AC3E}">
        <p14:creationId xmlns:p14="http://schemas.microsoft.com/office/powerpoint/2010/main" val="206929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a:t>
            </a:r>
          </a:p>
          <a:p>
            <a:endParaRPr lang="en-US"/>
          </a:p>
        </p:txBody>
      </p:sp>
      <p:sp>
        <p:nvSpPr>
          <p:cNvPr id="4" name="Slide Number Placeholder 3"/>
          <p:cNvSpPr>
            <a:spLocks noGrp="1"/>
          </p:cNvSpPr>
          <p:nvPr>
            <p:ph type="sldNum" sz="quarter" idx="5"/>
          </p:nvPr>
        </p:nvSpPr>
        <p:spPr/>
        <p:txBody>
          <a:bodyPr/>
          <a:lstStyle/>
          <a:p>
            <a:fld id="{911A53D4-B7AD-AA42-A4F1-E8041D4255F2}" type="slidenum">
              <a:t>10</a:t>
            </a:fld>
            <a:endParaRPr lang="en-US"/>
          </a:p>
        </p:txBody>
      </p:sp>
    </p:spTree>
    <p:extLst>
      <p:ext uri="{BB962C8B-B14F-4D97-AF65-F5344CB8AC3E}">
        <p14:creationId xmlns:p14="http://schemas.microsoft.com/office/powerpoint/2010/main" val="300787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 internal network penetration test was conducted to identify security threats within the internal network environment. The purpose of this assessment was to identify vulnerabilities and demonstrate real-world impact. The assessment took place from June 27, 2025, to July 21, 2025. A total of 256 systems were targeted, with 24 systems found during the evaluation. Ultimately, 12 findings were noted, highlighting key areas of concern. The upcoming slide deck will outline these key priorities and suggested remediation paths.</a:t>
            </a:r>
          </a:p>
          <a:p>
            <a:endParaRPr lang="en-US"/>
          </a:p>
        </p:txBody>
      </p:sp>
      <p:sp>
        <p:nvSpPr>
          <p:cNvPr id="4" name="Slide Number Placeholder 3"/>
          <p:cNvSpPr>
            <a:spLocks noGrp="1"/>
          </p:cNvSpPr>
          <p:nvPr>
            <p:ph type="sldNum" sz="quarter" idx="5"/>
          </p:nvPr>
        </p:nvSpPr>
        <p:spPr/>
        <p:txBody>
          <a:bodyPr/>
          <a:lstStyle/>
          <a:p>
            <a:fld id="{911A53D4-B7AD-AA42-A4F1-E8041D4255F2}" type="slidenum">
              <a:t>2</a:t>
            </a:fld>
            <a:endParaRPr lang="en-US"/>
          </a:p>
        </p:txBody>
      </p:sp>
    </p:spTree>
    <p:extLst>
      <p:ext uri="{BB962C8B-B14F-4D97-AF65-F5344CB8AC3E}">
        <p14:creationId xmlns:p14="http://schemas.microsoft.com/office/powerpoint/2010/main" val="356905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a:t>
            </a:r>
          </a:p>
          <a:p>
            <a:endParaRPr lang="en-US"/>
          </a:p>
        </p:txBody>
      </p:sp>
      <p:sp>
        <p:nvSpPr>
          <p:cNvPr id="4" name="Slide Number Placeholder 3"/>
          <p:cNvSpPr>
            <a:spLocks noGrp="1"/>
          </p:cNvSpPr>
          <p:nvPr>
            <p:ph type="sldNum" sz="quarter" idx="5"/>
          </p:nvPr>
        </p:nvSpPr>
        <p:spPr/>
        <p:txBody>
          <a:bodyPr/>
          <a:lstStyle/>
          <a:p>
            <a:fld id="{911A53D4-B7AD-AA42-A4F1-E8041D4255F2}" type="slidenum">
              <a:t>3</a:t>
            </a:fld>
            <a:endParaRPr lang="en-US"/>
          </a:p>
        </p:txBody>
      </p:sp>
    </p:spTree>
    <p:extLst>
      <p:ext uri="{BB962C8B-B14F-4D97-AF65-F5344CB8AC3E}">
        <p14:creationId xmlns:p14="http://schemas.microsoft.com/office/powerpoint/2010/main" val="138481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vulnerability has been identified that allows for IPv6 DNS spoofing through rogue DHCPv6 servers within the network.
This issue could be exploited by attackers to redirect users to malicious websites, leading to data breaches or significant disruptions to business operations. The use of unauthorized DHCP servers could allow attackers to gain control over network communications.
Immediate remediation is necessary, which can typically be implemented within a few days if properly planned and executed.</a:t>
            </a:r>
          </a:p>
          <a:p>
            <a:endParaRPr lang="en-US"/>
          </a:p>
        </p:txBody>
      </p:sp>
      <p:sp>
        <p:nvSpPr>
          <p:cNvPr id="4" name="Slide Number Placeholder 3"/>
          <p:cNvSpPr>
            <a:spLocks noGrp="1"/>
          </p:cNvSpPr>
          <p:nvPr>
            <p:ph type="sldNum" sz="quarter" idx="5"/>
          </p:nvPr>
        </p:nvSpPr>
        <p:spPr/>
        <p:txBody>
          <a:bodyPr/>
          <a:lstStyle/>
          <a:p>
            <a:fld id="{911A53D4-B7AD-AA42-A4F1-E8041D4255F2}" type="slidenum">
              <a:t>4</a:t>
            </a:fld>
            <a:endParaRPr lang="en-US"/>
          </a:p>
        </p:txBody>
      </p:sp>
    </p:spTree>
    <p:extLst>
      <p:ext uri="{BB962C8B-B14F-4D97-AF65-F5344CB8AC3E}">
        <p14:creationId xmlns:p14="http://schemas.microsoft.com/office/powerpoint/2010/main" val="365631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a:t>
            </a:r>
          </a:p>
          <a:p>
            <a:endParaRPr lang="en-US"/>
          </a:p>
        </p:txBody>
      </p:sp>
      <p:sp>
        <p:nvSpPr>
          <p:cNvPr id="4" name="Slide Number Placeholder 3"/>
          <p:cNvSpPr>
            <a:spLocks noGrp="1"/>
          </p:cNvSpPr>
          <p:nvPr>
            <p:ph type="sldNum" sz="quarter" idx="5"/>
          </p:nvPr>
        </p:nvSpPr>
        <p:spPr/>
        <p:txBody>
          <a:bodyPr/>
          <a:lstStyle/>
          <a:p>
            <a:fld id="{911A53D4-B7AD-AA42-A4F1-E8041D4255F2}" type="slidenum">
              <a:t>5</a:t>
            </a:fld>
            <a:endParaRPr lang="en-US"/>
          </a:p>
        </p:txBody>
      </p:sp>
    </p:spTree>
    <p:extLst>
      <p:ext uri="{BB962C8B-B14F-4D97-AF65-F5344CB8AC3E}">
        <p14:creationId xmlns:p14="http://schemas.microsoft.com/office/powerpoint/2010/main" val="90402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vulnerability was identified in the Link-Local Multicast Name Resolution (LLMNR) protocol used for DNS name resolution within internal networks.
This issue could be exploited by attackers to masquerade as other systems, allowing them to capture sensitive data or redirect communications, significantly undermining network security. The potential for unauthorized access to critical systems poses a severe business risk.
Immediate remediation is recommended, typically achievable within a few hours by disabling LLMNR through registry configurations or Group Policy settings.</a:t>
            </a:r>
          </a:p>
          <a:p>
            <a:endParaRPr lang="en-US"/>
          </a:p>
        </p:txBody>
      </p:sp>
      <p:sp>
        <p:nvSpPr>
          <p:cNvPr id="4" name="Slide Number Placeholder 3"/>
          <p:cNvSpPr>
            <a:spLocks noGrp="1"/>
          </p:cNvSpPr>
          <p:nvPr>
            <p:ph type="sldNum" sz="quarter" idx="5"/>
          </p:nvPr>
        </p:nvSpPr>
        <p:spPr/>
        <p:txBody>
          <a:bodyPr/>
          <a:lstStyle/>
          <a:p>
            <a:fld id="{911A53D4-B7AD-AA42-A4F1-E8041D4255F2}" type="slidenum">
              <a:t>6</a:t>
            </a:fld>
            <a:endParaRPr lang="en-US"/>
          </a:p>
        </p:txBody>
      </p:sp>
    </p:spTree>
    <p:extLst>
      <p:ext uri="{BB962C8B-B14F-4D97-AF65-F5344CB8AC3E}">
        <p14:creationId xmlns:p14="http://schemas.microsoft.com/office/powerpoint/2010/main" val="384423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a:t>
            </a:r>
          </a:p>
          <a:p>
            <a:endParaRPr lang="en-US"/>
          </a:p>
        </p:txBody>
      </p:sp>
      <p:sp>
        <p:nvSpPr>
          <p:cNvPr id="4" name="Slide Number Placeholder 3"/>
          <p:cNvSpPr>
            <a:spLocks noGrp="1"/>
          </p:cNvSpPr>
          <p:nvPr>
            <p:ph type="sldNum" sz="quarter" idx="5"/>
          </p:nvPr>
        </p:nvSpPr>
        <p:spPr/>
        <p:txBody>
          <a:bodyPr/>
          <a:lstStyle/>
          <a:p>
            <a:fld id="{911A53D4-B7AD-AA42-A4F1-E8041D4255F2}" type="slidenum">
              <a:t>7</a:t>
            </a:fld>
            <a:endParaRPr lang="en-US"/>
          </a:p>
        </p:txBody>
      </p:sp>
    </p:spTree>
    <p:extLst>
      <p:ext uri="{BB962C8B-B14F-4D97-AF65-F5344CB8AC3E}">
        <p14:creationId xmlns:p14="http://schemas.microsoft.com/office/powerpoint/2010/main" val="1701185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vulnerability known as EternalBlue was discovered in Microsoft Windows systems that allows for potential remote code execution.
This weakness could be exploited by attackers to gain full access to vulnerable systems, potentially leading to data breaches, service disruptions, and significant financial losses for the organization.
Immediate application of security updates is required, and this can typically be completed within hours with proper coordination.</a:t>
            </a:r>
          </a:p>
          <a:p>
            <a:endParaRPr lang="en-US"/>
          </a:p>
        </p:txBody>
      </p:sp>
      <p:sp>
        <p:nvSpPr>
          <p:cNvPr id="4" name="Slide Number Placeholder 3"/>
          <p:cNvSpPr>
            <a:spLocks noGrp="1"/>
          </p:cNvSpPr>
          <p:nvPr>
            <p:ph type="sldNum" sz="quarter" idx="5"/>
          </p:nvPr>
        </p:nvSpPr>
        <p:spPr/>
        <p:txBody>
          <a:bodyPr/>
          <a:lstStyle/>
          <a:p>
            <a:fld id="{911A53D4-B7AD-AA42-A4F1-E8041D4255F2}" type="slidenum">
              <a:t>8</a:t>
            </a:fld>
            <a:endParaRPr lang="en-US"/>
          </a:p>
        </p:txBody>
      </p:sp>
    </p:spTree>
    <p:extLst>
      <p:ext uri="{BB962C8B-B14F-4D97-AF65-F5344CB8AC3E}">
        <p14:creationId xmlns:p14="http://schemas.microsoft.com/office/powerpoint/2010/main" val="3370419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a:t>
            </a:r>
          </a:p>
          <a:p>
            <a:endParaRPr lang="en-US"/>
          </a:p>
        </p:txBody>
      </p:sp>
      <p:sp>
        <p:nvSpPr>
          <p:cNvPr id="4" name="Slide Number Placeholder 3"/>
          <p:cNvSpPr>
            <a:spLocks noGrp="1"/>
          </p:cNvSpPr>
          <p:nvPr>
            <p:ph type="sldNum" sz="quarter" idx="5"/>
          </p:nvPr>
        </p:nvSpPr>
        <p:spPr/>
        <p:txBody>
          <a:bodyPr/>
          <a:lstStyle/>
          <a:p>
            <a:fld id="{911A53D4-B7AD-AA42-A4F1-E8041D4255F2}" type="slidenum">
              <a:t>9</a:t>
            </a:fld>
            <a:endParaRPr lang="en-US"/>
          </a:p>
        </p:txBody>
      </p:sp>
    </p:spTree>
    <p:extLst>
      <p:ext uri="{BB962C8B-B14F-4D97-AF65-F5344CB8AC3E}">
        <p14:creationId xmlns:p14="http://schemas.microsoft.com/office/powerpoint/2010/main" val="347663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pic>
        <p:nvPicPr>
          <p:cNvPr id="5" name="Picture 4">
            <a:extLst>
              <a:ext uri="{FF2B5EF4-FFF2-40B4-BE49-F238E27FC236}">
                <a16:creationId xmlns:a16="http://schemas.microsoft.com/office/drawing/2014/main" id="{B23BC08F-E519-05ED-8E2B-51FC2CCAB7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8600" y="268089"/>
            <a:ext cx="2577366" cy="3651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7/31/25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3103580" y="0"/>
            <a:ext cx="5184420" cy="10287000"/>
            <a:chOff x="0" y="0"/>
            <a:chExt cx="812800" cy="1612769"/>
          </a:xfrm>
        </p:grpSpPr>
        <p:sp>
          <p:nvSpPr>
            <p:cNvPr id="6" name="Freeform 6"/>
            <p:cNvSpPr/>
            <p:nvPr/>
          </p:nvSpPr>
          <p:spPr>
            <a:xfrm>
              <a:off x="0" y="0"/>
              <a:ext cx="812800" cy="1612769"/>
            </a:xfrm>
            <a:custGeom>
              <a:avLst/>
              <a:gdLst/>
              <a:ahLst/>
              <a:cxnLst/>
              <a:rect l="l" t="t" r="r" b="b"/>
              <a:pathLst>
                <a:path w="812800" h="1612769">
                  <a:moveTo>
                    <a:pt x="0" y="0"/>
                  </a:moveTo>
                  <a:lnTo>
                    <a:pt x="812800" y="0"/>
                  </a:lnTo>
                  <a:lnTo>
                    <a:pt x="812800" y="1612769"/>
                  </a:lnTo>
                  <a:lnTo>
                    <a:pt x="0" y="1612769"/>
                  </a:lnTo>
                  <a:close/>
                </a:path>
              </a:pathLst>
            </a:custGeom>
            <a:blipFill>
              <a:blip r:embed="rId3"/>
              <a:stretch>
                <a:fillRect t="-7390" r="-113085"/>
              </a:stretch>
            </a:blipFill>
          </p:spPr>
          <p:txBody>
            <a:bodyPr/>
            <a:lstStyle/>
            <a:p>
              <a:endParaRPr lang="en-US" dirty="0"/>
            </a:p>
          </p:txBody>
        </p:sp>
      </p:grpSp>
      <p:grpSp>
        <p:nvGrpSpPr>
          <p:cNvPr id="7" name="Group 7"/>
          <p:cNvGrpSpPr/>
          <p:nvPr/>
        </p:nvGrpSpPr>
        <p:grpSpPr>
          <a:xfrm>
            <a:off x="0" y="9995720"/>
            <a:ext cx="18288000" cy="291280"/>
            <a:chOff x="0" y="0"/>
            <a:chExt cx="4816593" cy="76716"/>
          </a:xfrm>
        </p:grpSpPr>
        <p:sp>
          <p:nvSpPr>
            <p:cNvPr id="8" name="Freeform 8"/>
            <p:cNvSpPr/>
            <p:nvPr/>
          </p:nvSpPr>
          <p:spPr>
            <a:xfrm>
              <a:off x="0" y="0"/>
              <a:ext cx="4816592" cy="76716"/>
            </a:xfrm>
            <a:custGeom>
              <a:avLst/>
              <a:gdLst/>
              <a:ahLst/>
              <a:cxnLst/>
              <a:rect l="l" t="t" r="r" b="b"/>
              <a:pathLst>
                <a:path w="4816592" h="76716">
                  <a:moveTo>
                    <a:pt x="0" y="0"/>
                  </a:moveTo>
                  <a:lnTo>
                    <a:pt x="4816592" y="0"/>
                  </a:lnTo>
                  <a:lnTo>
                    <a:pt x="4816592" y="76716"/>
                  </a:lnTo>
                  <a:lnTo>
                    <a:pt x="0" y="76716"/>
                  </a:lnTo>
                  <a:close/>
                </a:path>
              </a:pathLst>
            </a:custGeom>
            <a:solidFill>
              <a:srgbClr val="EC3131"/>
            </a:solidFill>
          </p:spPr>
          <p:txBody>
            <a:bodyPr/>
            <a:lstStyle/>
            <a:p>
              <a:endParaRPr lang="en-US" dirty="0"/>
            </a:p>
          </p:txBody>
        </p:sp>
        <p:sp>
          <p:nvSpPr>
            <p:cNvPr id="9" name="TextBox 9"/>
            <p:cNvSpPr txBox="1"/>
            <p:nvPr/>
          </p:nvSpPr>
          <p:spPr>
            <a:xfrm>
              <a:off x="0" y="-66675"/>
              <a:ext cx="4816593" cy="143391"/>
            </a:xfrm>
            <a:prstGeom prst="rect">
              <a:avLst/>
            </a:prstGeom>
          </p:spPr>
          <p:txBody>
            <a:bodyPr lIns="50800" tIns="50800" rIns="50800" bIns="50800" rtlCol="0" anchor="ctr"/>
            <a:lstStyle/>
            <a:p>
              <a:pPr algn="ctr">
                <a:lnSpc>
                  <a:spcPts val="3299"/>
                </a:lnSpc>
              </a:pPr>
              <a:endParaRPr dirty="0"/>
            </a:p>
          </p:txBody>
        </p:sp>
      </p:grpSp>
      <p:grpSp>
        <p:nvGrpSpPr>
          <p:cNvPr id="10" name="Group 10"/>
          <p:cNvGrpSpPr/>
          <p:nvPr/>
        </p:nvGrpSpPr>
        <p:grpSpPr>
          <a:xfrm>
            <a:off x="1028700" y="2618647"/>
            <a:ext cx="10965780" cy="4566838"/>
            <a:chOff x="0" y="-161925"/>
            <a:chExt cx="14621040" cy="6089117"/>
          </a:xfrm>
        </p:grpSpPr>
        <p:sp>
          <p:nvSpPr>
            <p:cNvPr id="11" name="TextBox 11"/>
            <p:cNvSpPr txBox="1"/>
            <p:nvPr/>
          </p:nvSpPr>
          <p:spPr>
            <a:xfrm>
              <a:off x="0" y="559648"/>
              <a:ext cx="14621040" cy="1795363"/>
            </a:xfrm>
            <a:prstGeom prst="rect">
              <a:avLst/>
            </a:prstGeom>
          </p:spPr>
          <p:txBody>
            <a:bodyPr lIns="0" tIns="0" rIns="0" bIns="0" rtlCol="0" anchor="t">
              <a:spAutoFit/>
            </a:bodyPr>
            <a:lstStyle/>
            <a:p>
              <a:pPr marL="0" lvl="0" indent="0" algn="l">
                <a:lnSpc>
                  <a:spcPts val="10495"/>
                </a:lnSpc>
              </a:pPr>
              <a:r>
                <a:rPr lang="en-US" sz="8000" dirty="0">
                  <a:solidFill>
                    <a:srgbClr val="EC3131"/>
                  </a:solidFill>
                  <a:latin typeface="Arial Bold"/>
                  <a:ea typeface="Arial Bold"/>
                  <a:cs typeface="Arial Bold"/>
                  <a:sym typeface="Arial Bold"/>
                </a:rPr>
                <a:t>Internal Network Penetration Test</a:t>
              </a:r>
            </a:p>
          </p:txBody>
        </p:sp>
        <p:sp>
          <p:nvSpPr>
            <p:cNvPr id="12" name="TextBox 12"/>
            <p:cNvSpPr txBox="1"/>
            <p:nvPr/>
          </p:nvSpPr>
          <p:spPr>
            <a:xfrm>
              <a:off x="0" y="5119279"/>
              <a:ext cx="10597511" cy="807913"/>
            </a:xfrm>
            <a:prstGeom prst="rect">
              <a:avLst/>
            </a:prstGeom>
          </p:spPr>
          <p:txBody>
            <a:bodyPr lIns="0" tIns="0" rIns="0" bIns="0" rtlCol="0" anchor="t">
              <a:spAutoFit/>
            </a:bodyPr>
            <a:lstStyle/>
            <a:p>
              <a:pPr marL="0" lvl="0" indent="0" algn="l">
                <a:lnSpc>
                  <a:spcPts val="4899"/>
                </a:lnSpc>
              </a:pPr>
              <a:r>
                <a:rPr lang="en-US" sz="3499" dirty="0">
                  <a:solidFill>
                    <a:srgbClr val="000000"/>
                  </a:solidFill>
                  <a:latin typeface="Arial"/>
                  <a:ea typeface="Arial"/>
                  <a:cs typeface="Arial"/>
                  <a:sym typeface="Arial"/>
                </a:rPr>
                <a:t>for </a:t>
              </a:r>
              <a:r>
                <a:rPr lang="en-US" sz="3499" dirty="0">
                  <a:solidFill>
                    <a:srgbClr val="000000"/>
                  </a:solidFill>
                  <a:latin typeface="Arial Bold"/>
                  <a:ea typeface="Arial Bold"/>
                  <a:cs typeface="Arial Bold"/>
                  <a:sym typeface="Arial Bold"/>
                </a:rPr>
                <a:t>Sample Client</a:t>
              </a:r>
            </a:p>
          </p:txBody>
        </p:sp>
        <p:sp>
          <p:nvSpPr>
            <p:cNvPr id="13" name="TextBox 13"/>
            <p:cNvSpPr txBox="1"/>
            <p:nvPr/>
          </p:nvSpPr>
          <p:spPr>
            <a:xfrm>
              <a:off x="0" y="-161925"/>
              <a:ext cx="10597511" cy="721573"/>
            </a:xfrm>
            <a:prstGeom prst="rect">
              <a:avLst/>
            </a:prstGeom>
          </p:spPr>
          <p:txBody>
            <a:bodyPr lIns="0" tIns="0" rIns="0" bIns="0" rtlCol="0" anchor="t">
              <a:spAutoFit/>
            </a:bodyPr>
            <a:lstStyle/>
            <a:p>
              <a:pPr marL="0" lvl="0" indent="0" algn="l">
                <a:lnSpc>
                  <a:spcPts val="4479"/>
                </a:lnSpc>
                <a:spcBef>
                  <a:spcPct val="0"/>
                </a:spcBef>
              </a:pPr>
              <a:r>
                <a:rPr lang="en-US" sz="2799" spc="92" dirty="0">
                  <a:solidFill>
                    <a:srgbClr val="000000"/>
                  </a:solidFill>
                  <a:latin typeface="Arial Bold"/>
                  <a:ea typeface="Arial Bold"/>
                  <a:cs typeface="Arial Bold"/>
                  <a:sym typeface="Arial Bold"/>
                </a:rPr>
                <a:t>July 21, 2025</a:t>
              </a:r>
            </a:p>
          </p:txBody>
        </p:sp>
      </p:grpSp>
      <p:grpSp>
        <p:nvGrpSpPr>
          <p:cNvPr id="14" name="Group 14"/>
          <p:cNvGrpSpPr/>
          <p:nvPr/>
        </p:nvGrpSpPr>
        <p:grpSpPr>
          <a:xfrm>
            <a:off x="1028700" y="8129271"/>
            <a:ext cx="6972300" cy="1070441"/>
            <a:chOff x="0" y="-161925"/>
            <a:chExt cx="4927896" cy="1427254"/>
          </a:xfrm>
        </p:grpSpPr>
        <p:sp>
          <p:nvSpPr>
            <p:cNvPr id="15" name="TextBox 15"/>
            <p:cNvSpPr txBox="1"/>
            <p:nvPr/>
          </p:nvSpPr>
          <p:spPr>
            <a:xfrm>
              <a:off x="0" y="610021"/>
              <a:ext cx="4927896" cy="655308"/>
            </a:xfrm>
            <a:prstGeom prst="rect">
              <a:avLst/>
            </a:prstGeom>
          </p:spPr>
          <p:txBody>
            <a:bodyPr lIns="0" tIns="0" rIns="0" bIns="0" rtlCol="0" anchor="t">
              <a:spAutoFit/>
            </a:bodyPr>
            <a:lstStyle/>
            <a:p>
              <a:pPr algn="l">
                <a:lnSpc>
                  <a:spcPts val="4200"/>
                </a:lnSpc>
              </a:pPr>
              <a:r>
                <a:rPr lang="en-US" sz="3000" dirty="0">
                  <a:solidFill>
                    <a:srgbClr val="000000"/>
                  </a:solidFill>
                  <a:latin typeface="Arial"/>
                  <a:ea typeface="Arial"/>
                  <a:cs typeface="Arial"/>
                  <a:sym typeface="Arial"/>
                </a:rPr>
                <a:t>support@vpentest.io</a:t>
              </a:r>
            </a:p>
          </p:txBody>
        </p:sp>
        <p:sp>
          <p:nvSpPr>
            <p:cNvPr id="16" name="TextBox 16"/>
            <p:cNvSpPr txBox="1"/>
            <p:nvPr/>
          </p:nvSpPr>
          <p:spPr>
            <a:xfrm>
              <a:off x="0" y="-161925"/>
              <a:ext cx="4927896" cy="721572"/>
            </a:xfrm>
            <a:prstGeom prst="rect">
              <a:avLst/>
            </a:prstGeom>
          </p:spPr>
          <p:txBody>
            <a:bodyPr lIns="0" tIns="0" rIns="0" bIns="0" rtlCol="0" anchor="t">
              <a:spAutoFit/>
            </a:bodyPr>
            <a:lstStyle/>
            <a:p>
              <a:pPr marL="0" lvl="0" indent="0" algn="l">
                <a:lnSpc>
                  <a:spcPts val="4479"/>
                </a:lnSpc>
                <a:spcBef>
                  <a:spcPct val="0"/>
                </a:spcBef>
              </a:pPr>
              <a:r>
                <a:rPr lang="en-US" sz="2799" dirty="0">
                  <a:solidFill>
                    <a:srgbClr val="000000"/>
                  </a:solidFill>
                  <a:latin typeface="Arial Bold"/>
                  <a:ea typeface="Arial Bold"/>
                  <a:cs typeface="Arial Bold"/>
                  <a:sym typeface="Arial Bold"/>
                </a:rPr>
                <a:t>Demo Consultant</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995720"/>
            <a:ext cx="18288000" cy="291280"/>
            <a:chOff x="0" y="0"/>
            <a:chExt cx="4816593" cy="76716"/>
          </a:xfrm>
        </p:grpSpPr>
        <p:sp>
          <p:nvSpPr>
            <p:cNvPr id="6" name="Freeform 6"/>
            <p:cNvSpPr/>
            <p:nvPr/>
          </p:nvSpPr>
          <p:spPr>
            <a:xfrm>
              <a:off x="0" y="0"/>
              <a:ext cx="4816592" cy="76716"/>
            </a:xfrm>
            <a:custGeom>
              <a:avLst/>
              <a:gdLst/>
              <a:ahLst/>
              <a:cxnLst/>
              <a:rect l="l" t="t" r="r" b="b"/>
              <a:pathLst>
                <a:path w="4816592" h="76716">
                  <a:moveTo>
                    <a:pt x="0" y="0"/>
                  </a:moveTo>
                  <a:lnTo>
                    <a:pt x="4816592" y="0"/>
                  </a:lnTo>
                  <a:lnTo>
                    <a:pt x="4816592" y="76716"/>
                  </a:lnTo>
                  <a:lnTo>
                    <a:pt x="0" y="76716"/>
                  </a:lnTo>
                  <a:close/>
                </a:path>
              </a:pathLst>
            </a:custGeom>
            <a:solidFill>
              <a:srgbClr val="EC3131"/>
            </a:solidFill>
          </p:spPr>
          <p:txBody>
            <a:bodyPr/>
            <a:lstStyle/>
            <a:p>
              <a:endParaRPr lang="en-US" dirty="0"/>
            </a:p>
          </p:txBody>
        </p:sp>
        <p:sp>
          <p:nvSpPr>
            <p:cNvPr id="7" name="TextBox 7"/>
            <p:cNvSpPr txBox="1"/>
            <p:nvPr/>
          </p:nvSpPr>
          <p:spPr>
            <a:xfrm>
              <a:off x="0" y="-66675"/>
              <a:ext cx="4816593" cy="143391"/>
            </a:xfrm>
            <a:prstGeom prst="rect">
              <a:avLst/>
            </a:prstGeom>
          </p:spPr>
          <p:txBody>
            <a:bodyPr lIns="50800" tIns="50800" rIns="50800" bIns="50800" rtlCol="0" anchor="ctr"/>
            <a:lstStyle/>
            <a:p>
              <a:pPr algn="ctr">
                <a:lnSpc>
                  <a:spcPts val="3299"/>
                </a:lnSpc>
              </a:pPr>
              <a:endParaRPr dirty="0"/>
            </a:p>
          </p:txBody>
        </p:sp>
      </p:grpSp>
      <p:sp>
        <p:nvSpPr>
          <p:cNvPr id="8" name="TextBox 8"/>
          <p:cNvSpPr txBox="1"/>
          <p:nvPr/>
        </p:nvSpPr>
        <p:spPr>
          <a:xfrm>
            <a:off x="1028700" y="1702825"/>
            <a:ext cx="7948133" cy="750570"/>
          </a:xfrm>
          <a:prstGeom prst="rect">
            <a:avLst/>
          </a:prstGeom>
        </p:spPr>
        <p:txBody>
          <a:bodyPr lIns="0" tIns="0" rIns="0" bIns="0" rtlCol="0" anchor="t">
            <a:spAutoFit/>
          </a:bodyPr>
          <a:lstStyle/>
          <a:p>
            <a:pPr marL="0" lvl="0" indent="0" algn="l">
              <a:lnSpc>
                <a:spcPts val="5760"/>
              </a:lnSpc>
              <a:spcBef>
                <a:spcPct val="0"/>
              </a:spcBef>
            </a:pPr>
            <a:r>
              <a:rPr lang="en-US" sz="3600" spc="118" dirty="0">
                <a:solidFill>
                  <a:srgbClr val="000000"/>
                </a:solidFill>
                <a:latin typeface="Arial Bold"/>
                <a:ea typeface="Arial Bold"/>
                <a:cs typeface="Arial Bold"/>
                <a:sym typeface="Arial Bold"/>
              </a:rPr>
              <a:t>QUESTIONS? </a:t>
            </a:r>
          </a:p>
        </p:txBody>
      </p:sp>
      <p:sp>
        <p:nvSpPr>
          <p:cNvPr id="9" name="TextBox 9"/>
          <p:cNvSpPr txBox="1"/>
          <p:nvPr/>
        </p:nvSpPr>
        <p:spPr>
          <a:xfrm>
            <a:off x="1028700" y="3061196"/>
            <a:ext cx="16230600" cy="581025"/>
          </a:xfrm>
          <a:prstGeom prst="rect">
            <a:avLst/>
          </a:prstGeom>
        </p:spPr>
        <p:txBody>
          <a:bodyPr lIns="0" tIns="0" rIns="0" bIns="0" rtlCol="0" anchor="t">
            <a:spAutoFit/>
          </a:bodyPr>
          <a:lstStyle/>
          <a:p>
            <a:pPr algn="l">
              <a:lnSpc>
                <a:spcPts val="4200"/>
              </a:lnSpc>
            </a:pPr>
            <a:r>
              <a:rPr lang="en-US" sz="3000" dirty="0">
                <a:solidFill>
                  <a:srgbClr val="EC3131"/>
                </a:solidFill>
                <a:latin typeface="Arial Bold"/>
                <a:ea typeface="Arial Bold"/>
                <a:cs typeface="Arial Bold"/>
                <a:sym typeface="Arial Bold"/>
              </a:rPr>
              <a:t>CONTACT</a:t>
            </a:r>
          </a:p>
        </p:txBody>
      </p:sp>
      <p:sp>
        <p:nvSpPr>
          <p:cNvPr id="10" name="AutoShape 10"/>
          <p:cNvSpPr/>
          <p:nvPr/>
        </p:nvSpPr>
        <p:spPr>
          <a:xfrm>
            <a:off x="1028700" y="2664206"/>
            <a:ext cx="16230600" cy="0"/>
          </a:xfrm>
          <a:prstGeom prst="line">
            <a:avLst/>
          </a:prstGeom>
          <a:ln w="19050" cap="flat">
            <a:solidFill>
              <a:srgbClr val="797979"/>
            </a:solidFill>
            <a:prstDash val="solid"/>
            <a:headEnd type="none" w="sm" len="sm"/>
            <a:tailEnd type="none" w="sm" len="sm"/>
          </a:ln>
        </p:spPr>
        <p:txBody>
          <a:bodyPr/>
          <a:lstStyle/>
          <a:p>
            <a:endParaRPr lang="en-US" dirty="0"/>
          </a:p>
        </p:txBody>
      </p:sp>
      <p:sp>
        <p:nvSpPr>
          <p:cNvPr id="11" name="TextBox 11"/>
          <p:cNvSpPr txBox="1"/>
          <p:nvPr/>
        </p:nvSpPr>
        <p:spPr>
          <a:xfrm>
            <a:off x="1028700" y="3718421"/>
            <a:ext cx="9258300" cy="2231380"/>
          </a:xfrm>
          <a:prstGeom prst="rect">
            <a:avLst/>
          </a:prstGeom>
        </p:spPr>
        <p:txBody>
          <a:bodyPr wrap="square" lIns="0" tIns="0" rIns="0" bIns="0" rtlCol="0" anchor="t">
            <a:spAutoFit/>
          </a:bodyPr>
          <a:lstStyle/>
          <a:p>
            <a:pPr marL="0" lvl="0" indent="0" algn="l">
              <a:lnSpc>
                <a:spcPts val="4479"/>
              </a:lnSpc>
              <a:spcBef>
                <a:spcPct val="0"/>
              </a:spcBef>
            </a:pPr>
            <a:r>
              <a:rPr lang="en-US" sz="3200" dirty="0">
                <a:solidFill>
                  <a:srgbClr val="000000"/>
                </a:solidFill>
                <a:latin typeface="Arial Bold"/>
                <a:ea typeface="Arial Bold"/>
                <a:cs typeface="Arial Bold"/>
                <a:sym typeface="Arial Bold"/>
              </a:rPr>
              <a:t>Demo Consultant</a:t>
            </a:r>
          </a:p>
          <a:p>
            <a:pPr>
              <a:lnSpc>
                <a:spcPts val="4200"/>
              </a:lnSpc>
            </a:pPr>
            <a:r>
              <a:rPr lang="en-US" sz="3200" dirty="0">
                <a:solidFill>
                  <a:srgbClr val="000000"/>
                </a:solidFill>
                <a:latin typeface="Arial Bold"/>
                <a:ea typeface="Arial Bold"/>
                <a:cs typeface="Arial Bold"/>
                <a:sym typeface="Arial Bold"/>
              </a:rPr>
              <a:t>Consultant</a:t>
            </a:r>
            <a:r>
              <a:rPr lang="en-US" sz="3000" dirty="0">
                <a:solidFill>
                  <a:srgbClr val="000000"/>
                </a:solidFill>
                <a:latin typeface="Arial Bold"/>
                <a:ea typeface="Arial Bold"/>
                <a:cs typeface="Arial Bold"/>
                <a:sym typeface="Arial Bold"/>
              </a:rPr>
              <a:t> </a:t>
            </a:r>
          </a:p>
          <a:p>
            <a:pPr marL="0" lvl="0" indent="0" algn="l">
              <a:lnSpc>
                <a:spcPts val="4479"/>
              </a:lnSpc>
              <a:spcBef>
                <a:spcPct val="0"/>
              </a:spcBef>
            </a:pPr>
            <a:r>
              <a:rPr lang="en-US" sz="3200" dirty="0">
                <a:solidFill>
                  <a:srgbClr val="000000"/>
                </a:solidFill>
                <a:latin typeface="Arial Bold"/>
                <a:ea typeface="Arial Bold"/>
                <a:cs typeface="Arial Bold"/>
                <a:sym typeface="Arial Bold"/>
              </a:rPr>
              <a:t>8448662732</a:t>
            </a:r>
          </a:p>
          <a:p>
            <a:pPr>
              <a:lnSpc>
                <a:spcPts val="4200"/>
              </a:lnSpc>
            </a:pPr>
            <a:r>
              <a:rPr lang="en-US" sz="3000" dirty="0">
                <a:solidFill>
                  <a:srgbClr val="000000"/>
                </a:solidFill>
                <a:latin typeface="Arial Bold"/>
                <a:ea typeface="Arial Bold"/>
                <a:cs typeface="Arial Bold"/>
                <a:sym typeface="Arial Bold"/>
              </a:rPr>
              <a:t>Email: </a:t>
            </a:r>
            <a:r>
              <a:rPr lang="en-US" sz="3200" dirty="0">
                <a:solidFill>
                  <a:srgbClr val="000000"/>
                </a:solidFill>
                <a:latin typeface="Arial Bold"/>
                <a:ea typeface="Arial Bold"/>
                <a:cs typeface="Arial Bold"/>
                <a:sym typeface="Arial Bold"/>
              </a:rPr>
              <a:t>support@vpentest.io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995720"/>
            <a:ext cx="18288000" cy="291280"/>
            <a:chOff x="0" y="0"/>
            <a:chExt cx="4816593" cy="76716"/>
          </a:xfrm>
        </p:grpSpPr>
        <p:sp>
          <p:nvSpPr>
            <p:cNvPr id="6" name="Freeform 6"/>
            <p:cNvSpPr/>
            <p:nvPr/>
          </p:nvSpPr>
          <p:spPr>
            <a:xfrm>
              <a:off x="0" y="0"/>
              <a:ext cx="4816592" cy="76716"/>
            </a:xfrm>
            <a:custGeom>
              <a:avLst/>
              <a:gdLst/>
              <a:ahLst/>
              <a:cxnLst/>
              <a:rect l="l" t="t" r="r" b="b"/>
              <a:pathLst>
                <a:path w="4816592" h="76716">
                  <a:moveTo>
                    <a:pt x="0" y="0"/>
                  </a:moveTo>
                  <a:lnTo>
                    <a:pt x="4816592" y="0"/>
                  </a:lnTo>
                  <a:lnTo>
                    <a:pt x="4816592" y="76716"/>
                  </a:lnTo>
                  <a:lnTo>
                    <a:pt x="0" y="76716"/>
                  </a:lnTo>
                  <a:close/>
                </a:path>
              </a:pathLst>
            </a:custGeom>
            <a:solidFill>
              <a:srgbClr val="EC3131"/>
            </a:solidFill>
          </p:spPr>
          <p:txBody>
            <a:bodyPr/>
            <a:lstStyle/>
            <a:p>
              <a:endParaRPr lang="en-US" dirty="0"/>
            </a:p>
          </p:txBody>
        </p:sp>
        <p:sp>
          <p:nvSpPr>
            <p:cNvPr id="7" name="TextBox 7"/>
            <p:cNvSpPr txBox="1"/>
            <p:nvPr/>
          </p:nvSpPr>
          <p:spPr>
            <a:xfrm>
              <a:off x="0" y="-66675"/>
              <a:ext cx="4816593" cy="143391"/>
            </a:xfrm>
            <a:prstGeom prst="rect">
              <a:avLst/>
            </a:prstGeom>
          </p:spPr>
          <p:txBody>
            <a:bodyPr lIns="50800" tIns="50800" rIns="50800" bIns="50800" rtlCol="0" anchor="ctr"/>
            <a:lstStyle/>
            <a:p>
              <a:pPr algn="ctr">
                <a:lnSpc>
                  <a:spcPts val="3299"/>
                </a:lnSpc>
              </a:pPr>
              <a:endParaRPr dirty="0"/>
            </a:p>
          </p:txBody>
        </p:sp>
      </p:grpSp>
      <p:sp>
        <p:nvSpPr>
          <p:cNvPr id="8" name="TextBox 8"/>
          <p:cNvSpPr txBox="1"/>
          <p:nvPr/>
        </p:nvSpPr>
        <p:spPr>
          <a:xfrm>
            <a:off x="1028700" y="1702825"/>
            <a:ext cx="7948133" cy="750570"/>
          </a:xfrm>
          <a:prstGeom prst="rect">
            <a:avLst/>
          </a:prstGeom>
        </p:spPr>
        <p:txBody>
          <a:bodyPr lIns="0" tIns="0" rIns="0" bIns="0" rtlCol="0" anchor="t">
            <a:spAutoFit/>
          </a:bodyPr>
          <a:lstStyle/>
          <a:p>
            <a:pPr marL="0" lvl="0" indent="0" algn="l">
              <a:lnSpc>
                <a:spcPts val="5760"/>
              </a:lnSpc>
              <a:spcBef>
                <a:spcPct val="0"/>
              </a:spcBef>
            </a:pPr>
            <a:r>
              <a:rPr lang="en-US" sz="3600" spc="118" dirty="0">
                <a:solidFill>
                  <a:srgbClr val="000000"/>
                </a:solidFill>
                <a:latin typeface="Arial Bold"/>
                <a:ea typeface="Arial Bold"/>
                <a:cs typeface="Arial Bold"/>
                <a:sym typeface="Arial Bold"/>
              </a:rPr>
              <a:t>SCOPE OF WORK</a:t>
            </a:r>
          </a:p>
        </p:txBody>
      </p:sp>
      <p:sp>
        <p:nvSpPr>
          <p:cNvPr id="9" name="TextBox 9"/>
          <p:cNvSpPr txBox="1"/>
          <p:nvPr/>
        </p:nvSpPr>
        <p:spPr>
          <a:xfrm>
            <a:off x="1028700" y="3061196"/>
            <a:ext cx="16230600" cy="519373"/>
          </a:xfrm>
          <a:prstGeom prst="rect">
            <a:avLst/>
          </a:prstGeom>
        </p:spPr>
        <p:txBody>
          <a:bodyPr lIns="0" tIns="0" rIns="0" bIns="0" rtlCol="0" anchor="t">
            <a:spAutoFit/>
          </a:bodyPr>
          <a:lstStyle/>
          <a:p>
            <a:pPr algn="l">
              <a:lnSpc>
                <a:spcPts val="4200"/>
              </a:lnSpc>
            </a:pPr>
            <a:r>
              <a:rPr lang="en-US" sz="3000" dirty="0">
                <a:solidFill>
                  <a:srgbClr val="EC3131"/>
                </a:solidFill>
                <a:latin typeface="Arial Bold"/>
                <a:ea typeface="Arial Bold"/>
                <a:cs typeface="Arial Bold"/>
                <a:sym typeface="Arial Bold"/>
              </a:rPr>
              <a:t>Internal Network Penetration Test</a:t>
            </a:r>
          </a:p>
        </p:txBody>
      </p:sp>
      <p:sp>
        <p:nvSpPr>
          <p:cNvPr id="10" name="AutoShape 10"/>
          <p:cNvSpPr/>
          <p:nvPr/>
        </p:nvSpPr>
        <p:spPr>
          <a:xfrm>
            <a:off x="1028700" y="2664206"/>
            <a:ext cx="16230600" cy="0"/>
          </a:xfrm>
          <a:prstGeom prst="line">
            <a:avLst/>
          </a:prstGeom>
          <a:ln w="19050" cap="flat">
            <a:solidFill>
              <a:srgbClr val="797979"/>
            </a:solidFill>
            <a:prstDash val="solid"/>
            <a:headEnd type="none" w="sm" len="sm"/>
            <a:tailEnd type="none" w="sm" len="sm"/>
          </a:ln>
        </p:spPr>
        <p:txBody>
          <a:bodyPr/>
          <a:lstStyle/>
          <a:p>
            <a:endParaRPr lang="en-US" dirty="0"/>
          </a:p>
        </p:txBody>
      </p:sp>
      <p:sp>
        <p:nvSpPr>
          <p:cNvPr id="11" name="TextBox 11"/>
          <p:cNvSpPr txBox="1"/>
          <p:nvPr/>
        </p:nvSpPr>
        <p:spPr>
          <a:xfrm>
            <a:off x="1028700" y="3919693"/>
            <a:ext cx="16230600" cy="3693319"/>
          </a:xfrm>
          <a:prstGeom prst="rect">
            <a:avLst/>
          </a:prstGeom>
        </p:spPr>
        <p:txBody>
          <a:bodyPr lIns="0" tIns="0" rIns="0" bIns="0" rtlCol="0" anchor="t">
            <a:spAutoFit/>
          </a:bodyPr>
          <a:lstStyle/>
          <a:p>
            <a:pPr algn="l"/>
            <a:r>
              <a:rPr lang="en-US" sz="4800" dirty="0">
                <a:solidFill>
                  <a:srgbClr val="000000"/>
                </a:solidFill>
                <a:latin typeface="Arial"/>
                <a:ea typeface="Arial"/>
                <a:cs typeface="Arial"/>
                <a:sym typeface="Arial"/>
              </a:rPr>
              <a:t>This assessment attempted to identify security threats that are exposed on the internal network environment. Threats identified within the internal environment are usually less severe than those of the external environment due to the limited exposure.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995720"/>
            <a:ext cx="18288000" cy="291280"/>
            <a:chOff x="0" y="0"/>
            <a:chExt cx="4816593" cy="76716"/>
          </a:xfrm>
        </p:grpSpPr>
        <p:sp>
          <p:nvSpPr>
            <p:cNvPr id="6" name="Freeform 6"/>
            <p:cNvSpPr/>
            <p:nvPr/>
          </p:nvSpPr>
          <p:spPr>
            <a:xfrm>
              <a:off x="0" y="0"/>
              <a:ext cx="4816592" cy="76716"/>
            </a:xfrm>
            <a:custGeom>
              <a:avLst/>
              <a:gdLst/>
              <a:ahLst/>
              <a:cxnLst/>
              <a:rect l="l" t="t" r="r" b="b"/>
              <a:pathLst>
                <a:path w="4816592" h="76716">
                  <a:moveTo>
                    <a:pt x="0" y="0"/>
                  </a:moveTo>
                  <a:lnTo>
                    <a:pt x="4816592" y="0"/>
                  </a:lnTo>
                  <a:lnTo>
                    <a:pt x="4816592" y="76716"/>
                  </a:lnTo>
                  <a:lnTo>
                    <a:pt x="0" y="76716"/>
                  </a:lnTo>
                  <a:close/>
                </a:path>
              </a:pathLst>
            </a:custGeom>
            <a:solidFill>
              <a:srgbClr val="EC3131"/>
            </a:solidFill>
          </p:spPr>
          <p:txBody>
            <a:bodyPr/>
            <a:lstStyle/>
            <a:p>
              <a:endParaRPr lang="en-US" dirty="0"/>
            </a:p>
          </p:txBody>
        </p:sp>
        <p:sp>
          <p:nvSpPr>
            <p:cNvPr id="7" name="TextBox 7"/>
            <p:cNvSpPr txBox="1"/>
            <p:nvPr/>
          </p:nvSpPr>
          <p:spPr>
            <a:xfrm>
              <a:off x="0" y="-66675"/>
              <a:ext cx="4816593" cy="143391"/>
            </a:xfrm>
            <a:prstGeom prst="rect">
              <a:avLst/>
            </a:prstGeom>
          </p:spPr>
          <p:txBody>
            <a:bodyPr lIns="50800" tIns="50800" rIns="50800" bIns="50800" rtlCol="0" anchor="ctr"/>
            <a:lstStyle/>
            <a:p>
              <a:pPr algn="ctr">
                <a:lnSpc>
                  <a:spcPts val="3299"/>
                </a:lnSpc>
              </a:pPr>
              <a:endParaRPr dirty="0"/>
            </a:p>
          </p:txBody>
        </p:sp>
      </p:grpSp>
      <p:sp>
        <p:nvSpPr>
          <p:cNvPr id="8" name="AutoShape 8"/>
          <p:cNvSpPr/>
          <p:nvPr/>
        </p:nvSpPr>
        <p:spPr>
          <a:xfrm>
            <a:off x="1028700" y="2664206"/>
            <a:ext cx="16230600" cy="0"/>
          </a:xfrm>
          <a:prstGeom prst="line">
            <a:avLst/>
          </a:prstGeom>
          <a:ln w="19050" cap="flat">
            <a:solidFill>
              <a:srgbClr val="797979"/>
            </a:solidFill>
            <a:prstDash val="solid"/>
            <a:headEnd type="none" w="sm" len="sm"/>
            <a:tailEnd type="none" w="sm" len="sm"/>
          </a:ln>
        </p:spPr>
        <p:txBody>
          <a:bodyPr/>
          <a:lstStyle/>
          <a:p>
            <a:endParaRPr lang="en-US" dirty="0"/>
          </a:p>
        </p:txBody>
      </p:sp>
      <p:graphicFrame>
        <p:nvGraphicFramePr>
          <p:cNvPr id="9" name="Table 9"/>
          <p:cNvGraphicFramePr>
            <a:graphicFrameLocks noGrp="1"/>
          </p:cNvGraphicFramePr>
          <p:nvPr>
            <p:extLst>
              <p:ext uri="{D42A27DB-BD31-4B8C-83A1-F6EECF244321}">
                <p14:modId xmlns:p14="http://schemas.microsoft.com/office/powerpoint/2010/main" val="1252203344"/>
              </p:ext>
            </p:extLst>
          </p:nvPr>
        </p:nvGraphicFramePr>
        <p:xfrm>
          <a:off x="1028700" y="3089838"/>
          <a:ext cx="16230601" cy="3342606"/>
        </p:xfrm>
        <a:graphic>
          <a:graphicData uri="http://schemas.openxmlformats.org/drawingml/2006/table">
            <a:tbl>
              <a:tblPr/>
              <a:tblGrid>
                <a:gridCol w="11850177">
                  <a:extLst>
                    <a:ext uri="{9D8B030D-6E8A-4147-A177-3AD203B41FA5}">
                      <a16:colId xmlns:a16="http://schemas.microsoft.com/office/drawing/2014/main" val="20000"/>
                    </a:ext>
                  </a:extLst>
                </a:gridCol>
                <a:gridCol w="1538959">
                  <a:extLst>
                    <a:ext uri="{9D8B030D-6E8A-4147-A177-3AD203B41FA5}">
                      <a16:colId xmlns:a16="http://schemas.microsoft.com/office/drawing/2014/main" val="20001"/>
                    </a:ext>
                  </a:extLst>
                </a:gridCol>
                <a:gridCol w="2841465">
                  <a:extLst>
                    <a:ext uri="{9D8B030D-6E8A-4147-A177-3AD203B41FA5}">
                      <a16:colId xmlns:a16="http://schemas.microsoft.com/office/drawing/2014/main" val="20002"/>
                    </a:ext>
                  </a:extLst>
                </a:gridCol>
              </a:tblGrid>
              <a:tr h="761151">
                <a:tc>
                  <a:txBody>
                    <a:bodyPr/>
                    <a:lstStyle/>
                    <a:p>
                      <a:pPr algn="ctr">
                        <a:lnSpc>
                          <a:spcPts val="2520"/>
                        </a:lnSpc>
                        <a:defRPr/>
                      </a:pPr>
                      <a:r>
                        <a:rPr lang="en-US" sz="1800" dirty="0">
                          <a:solidFill>
                            <a:srgbClr val="FFFFFF"/>
                          </a:solidFill>
                          <a:latin typeface="Arial Bold"/>
                          <a:ea typeface="Arial Bold"/>
                          <a:cs typeface="Arial Bold"/>
                          <a:sym typeface="Arial Bold"/>
                        </a:rPr>
                        <a:t>DISCOVERED THREATS</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gridSpan="2">
                  <a:txBody>
                    <a:bodyPr/>
                    <a:lstStyle/>
                    <a:p>
                      <a:pPr algn="ctr">
                        <a:lnSpc>
                          <a:spcPts val="2520"/>
                        </a:lnSpc>
                        <a:defRPr/>
                      </a:pPr>
                      <a:r>
                        <a:rPr lang="en-US" sz="1800" dirty="0">
                          <a:solidFill>
                            <a:srgbClr val="FFFFFF"/>
                          </a:solidFill>
                          <a:latin typeface="Arial Bold"/>
                          <a:ea typeface="Arial Bold"/>
                          <a:cs typeface="Arial Bold"/>
                          <a:sym typeface="Arial Bold"/>
                        </a:rPr>
                        <a:t>THREAT SEVERITY RANKINGS</a:t>
                      </a: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hMerge="1">
                  <a:txBody>
                    <a:bodyPr/>
                    <a:lstStyle/>
                    <a:p>
                      <a:pPr algn="ctr">
                        <a:lnSpc>
                          <a:spcPts val="2520"/>
                        </a:lnSpc>
                        <a:defRPr/>
                      </a:pPr>
                      <a:r>
                        <a:rPr lang="en-US" sz="1800">
                          <a:solidFill>
                            <a:srgbClr val="FFFFFF"/>
                          </a:solidFill>
                          <a:latin typeface="Arial Bold"/>
                          <a:ea typeface="Arial Bold"/>
                          <a:cs typeface="Arial Bold"/>
                          <a:sym typeface="Arial Bold"/>
                        </a:rPr>
                        <a:t>THREAT SEVERITY RANKINGS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extLst>
                  <a:ext uri="{0D108BD9-81ED-4DB2-BD59-A6C34878D82A}">
                    <a16:rowId xmlns:a16="http://schemas.microsoft.com/office/drawing/2014/main" val="10000"/>
                  </a:ext>
                </a:extLst>
              </a:tr>
              <a:tr h="860485">
                <a:tc>
                  <a:txBody>
                    <a:bodyPr/>
                    <a:lstStyle/>
                    <a:p>
                      <a:pPr algn="l">
                        <a:lnSpc>
                          <a:spcPts val="2520"/>
                        </a:lnSpc>
                        <a:defRPr/>
                      </a:pPr>
                      <a:r>
                        <a:rPr lang="en-US" sz="2400" dirty="0">
                          <a:solidFill>
                            <a:srgbClr val="000000"/>
                          </a:solidFill>
                          <a:latin typeface="Arial Bold"/>
                          <a:ea typeface="Arial Bold"/>
                          <a:cs typeface="Arial Bold"/>
                          <a:sym typeface="Arial Bold"/>
                        </a:rPr>
                        <a:t>IPv6 DNS Spoofing</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2400" dirty="0">
                          <a:solidFill>
                            <a:srgbClr val="000000"/>
                          </a:solidFill>
                          <a:latin typeface="Arial"/>
                          <a:ea typeface="Arial"/>
                          <a:cs typeface="Arial"/>
                          <a:sym typeface="Arial"/>
                        </a:rPr>
                        <a:t>Critical</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0485">
                <a:tc>
                  <a:txBody>
                    <a:bodyPr/>
                    <a:lstStyle/>
                    <a:p>
                      <a:pPr algn="l">
                        <a:lnSpc>
                          <a:spcPts val="2520"/>
                        </a:lnSpc>
                        <a:defRPr/>
                      </a:pPr>
                      <a:r>
                        <a:rPr lang="en-US" sz="2400" dirty="0">
                          <a:solidFill>
                            <a:srgbClr val="000000"/>
                          </a:solidFill>
                          <a:latin typeface="Arial Bold"/>
                          <a:ea typeface="Arial Bold"/>
                          <a:cs typeface="Arial Bold"/>
                          <a:sym typeface="Arial Bold"/>
                        </a:rPr>
                        <a:t>Link-Local Multicast Name Resolution (LLMNR) Spoofing</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2400" dirty="0">
                          <a:solidFill>
                            <a:srgbClr val="000000"/>
                          </a:solidFill>
                          <a:latin typeface="Arial"/>
                          <a:ea typeface="Arial"/>
                          <a:cs typeface="Arial"/>
                          <a:sym typeface="Arial"/>
                        </a:rPr>
                        <a:t>Critical</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60485">
                <a:tc>
                  <a:txBody>
                    <a:bodyPr/>
                    <a:lstStyle/>
                    <a:p>
                      <a:pPr algn="l">
                        <a:lnSpc>
                          <a:spcPts val="2520"/>
                        </a:lnSpc>
                        <a:defRPr/>
                      </a:pPr>
                      <a:r>
                        <a:rPr lang="en-US" sz="2400" dirty="0">
                          <a:solidFill>
                            <a:srgbClr val="000000"/>
                          </a:solidFill>
                          <a:latin typeface="Arial Bold"/>
                          <a:ea typeface="Arial Bold"/>
                          <a:cs typeface="Arial Bold"/>
                          <a:sym typeface="Arial Bold"/>
                        </a:rPr>
                        <a:t>Microsoft Windows RCE (EternalBlue)</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2400" dirty="0">
                          <a:solidFill>
                            <a:srgbClr val="000000"/>
                          </a:solidFill>
                          <a:latin typeface="Arial"/>
                          <a:ea typeface="Arial"/>
                          <a:cs typeface="Arial"/>
                          <a:sym typeface="Arial"/>
                        </a:rPr>
                        <a:t>Critical</a:t>
                      </a:r>
                      <a:endParaRPr lang="en-US" sz="24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Freeform 10"/>
          <p:cNvSpPr/>
          <p:nvPr/>
        </p:nvSpPr>
        <p:spPr>
          <a:xfrm>
            <a:off x="13341759" y="3974415"/>
            <a:ext cx="543764" cy="557461"/>
          </a:xfrm>
          <a:custGeom>
            <a:avLst/>
            <a:gdLst/>
            <a:ahLst/>
            <a:cxnLst/>
            <a:rect l="l" t="t" r="r" b="b"/>
            <a:pathLst>
              <a:path w="543764" h="557461">
                <a:moveTo>
                  <a:pt x="0" y="0"/>
                </a:moveTo>
                <a:lnTo>
                  <a:pt x="543763" y="0"/>
                </a:lnTo>
                <a:lnTo>
                  <a:pt x="543763" y="557462"/>
                </a:lnTo>
                <a:lnTo>
                  <a:pt x="0" y="557462"/>
                </a:lnTo>
                <a:lnTo>
                  <a:pt x="0" y="0"/>
                </a:lnTo>
                <a:close/>
              </a:path>
            </a:pathLst>
          </a:custGeom>
          <a:blipFill>
            <a:blip r:embed="rId3"/>
            <a:stretch>
              <a:fillRect l="-1259" r="-1259"/>
            </a:stretch>
          </a:blipFill>
        </p:spPr>
        <p:txBody>
          <a:bodyPr/>
          <a:lstStyle/>
          <a:p>
            <a:endParaRPr lang="en-US" dirty="0"/>
          </a:p>
        </p:txBody>
      </p:sp>
      <p:sp>
        <p:nvSpPr>
          <p:cNvPr id="11" name="Freeform 11"/>
          <p:cNvSpPr/>
          <p:nvPr/>
        </p:nvSpPr>
        <p:spPr>
          <a:xfrm>
            <a:off x="13341759" y="5674433"/>
            <a:ext cx="543764" cy="543764"/>
          </a:xfrm>
          <a:custGeom>
            <a:avLst/>
            <a:gdLst/>
            <a:ahLst/>
            <a:cxnLst/>
            <a:rect l="l" t="t" r="r" b="b"/>
            <a:pathLst>
              <a:path w="543764" h="543764">
                <a:moveTo>
                  <a:pt x="0" y="0"/>
                </a:moveTo>
                <a:lnTo>
                  <a:pt x="543763" y="0"/>
                </a:lnTo>
                <a:lnTo>
                  <a:pt x="543763" y="543764"/>
                </a:lnTo>
                <a:lnTo>
                  <a:pt x="0" y="543764"/>
                </a:lnTo>
                <a:lnTo>
                  <a:pt x="0" y="0"/>
                </a:lnTo>
                <a:close/>
              </a:path>
            </a:pathLst>
          </a:custGeom>
          <a:blipFill>
            <a:blip r:embed="rId3"/>
            <a:stretch>
              <a:fillRect/>
            </a:stretch>
          </a:blipFill>
        </p:spPr>
        <p:txBody>
          <a:bodyPr/>
          <a:lstStyle/>
          <a:p>
            <a:endParaRPr lang="en-US" dirty="0"/>
          </a:p>
        </p:txBody>
      </p:sp>
      <p:sp>
        <p:nvSpPr>
          <p:cNvPr id="12" name="TextBox 12"/>
          <p:cNvSpPr txBox="1"/>
          <p:nvPr/>
        </p:nvSpPr>
        <p:spPr>
          <a:xfrm>
            <a:off x="1028700" y="1702825"/>
            <a:ext cx="9578166" cy="750570"/>
          </a:xfrm>
          <a:prstGeom prst="rect">
            <a:avLst/>
          </a:prstGeom>
        </p:spPr>
        <p:txBody>
          <a:bodyPr lIns="0" tIns="0" rIns="0" bIns="0" rtlCol="0" anchor="t">
            <a:spAutoFit/>
          </a:bodyPr>
          <a:lstStyle/>
          <a:p>
            <a:pPr marL="0" lvl="0" indent="0" algn="l">
              <a:lnSpc>
                <a:spcPts val="5760"/>
              </a:lnSpc>
              <a:spcBef>
                <a:spcPct val="0"/>
              </a:spcBef>
            </a:pPr>
            <a:r>
              <a:rPr lang="en-US" sz="3600" spc="118" dirty="0">
                <a:solidFill>
                  <a:srgbClr val="000000"/>
                </a:solidFill>
                <a:latin typeface="Arial Bold"/>
                <a:ea typeface="Arial Bold"/>
                <a:cs typeface="Arial Bold"/>
                <a:sym typeface="Arial Bold"/>
              </a:rPr>
              <a:t>HIGH LEVEL OVERVIEW OF FINDINGS</a:t>
            </a:r>
          </a:p>
        </p:txBody>
      </p:sp>
      <p:pic>
        <p:nvPicPr>
          <p:cNvPr id="14" name="Picture 13">
            <a:extLst>
              <a:ext uri="{FF2B5EF4-FFF2-40B4-BE49-F238E27FC236}">
                <a16:creationId xmlns:a16="http://schemas.microsoft.com/office/drawing/2014/main" id="{B3BFA126-8DB8-A286-A0BD-82D69646ADC6}"/>
              </a:ext>
            </a:extLst>
          </p:cNvPr>
          <p:cNvPicPr>
            <a:picLocks noChangeAspect="1"/>
          </p:cNvPicPr>
          <p:nvPr/>
        </p:nvPicPr>
        <p:blipFill>
          <a:blip r:embed="rId3"/>
          <a:stretch>
            <a:fillRect/>
          </a:stretch>
        </p:blipFill>
        <p:spPr>
          <a:xfrm>
            <a:off x="13341759" y="4792940"/>
            <a:ext cx="543764" cy="5437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995720"/>
            <a:ext cx="18288000" cy="291280"/>
            <a:chOff x="0" y="0"/>
            <a:chExt cx="4816593" cy="76716"/>
          </a:xfrm>
        </p:grpSpPr>
        <p:sp>
          <p:nvSpPr>
            <p:cNvPr id="6" name="Freeform 6"/>
            <p:cNvSpPr/>
            <p:nvPr/>
          </p:nvSpPr>
          <p:spPr>
            <a:xfrm>
              <a:off x="0" y="0"/>
              <a:ext cx="4816592" cy="76716"/>
            </a:xfrm>
            <a:custGeom>
              <a:avLst/>
              <a:gdLst/>
              <a:ahLst/>
              <a:cxnLst/>
              <a:rect l="l" t="t" r="r" b="b"/>
              <a:pathLst>
                <a:path w="4816592" h="76716">
                  <a:moveTo>
                    <a:pt x="0" y="0"/>
                  </a:moveTo>
                  <a:lnTo>
                    <a:pt x="4816592" y="0"/>
                  </a:lnTo>
                  <a:lnTo>
                    <a:pt x="4816592" y="76716"/>
                  </a:lnTo>
                  <a:lnTo>
                    <a:pt x="0" y="76716"/>
                  </a:lnTo>
                  <a:close/>
                </a:path>
              </a:pathLst>
            </a:custGeom>
            <a:solidFill>
              <a:srgbClr val="EC3131"/>
            </a:solidFill>
          </p:spPr>
          <p:txBody>
            <a:bodyPr/>
            <a:lstStyle/>
            <a:p>
              <a:endParaRPr lang="en-US" dirty="0"/>
            </a:p>
          </p:txBody>
        </p:sp>
        <p:sp>
          <p:nvSpPr>
            <p:cNvPr id="7" name="TextBox 7"/>
            <p:cNvSpPr txBox="1"/>
            <p:nvPr/>
          </p:nvSpPr>
          <p:spPr>
            <a:xfrm>
              <a:off x="0" y="-66675"/>
              <a:ext cx="4816593" cy="143391"/>
            </a:xfrm>
            <a:prstGeom prst="rect">
              <a:avLst/>
            </a:prstGeom>
          </p:spPr>
          <p:txBody>
            <a:bodyPr lIns="50800" tIns="50800" rIns="50800" bIns="50800" rtlCol="0" anchor="ctr"/>
            <a:lstStyle/>
            <a:p>
              <a:pPr algn="ctr">
                <a:lnSpc>
                  <a:spcPts val="3299"/>
                </a:lnSpc>
              </a:pPr>
              <a:endParaRPr dirty="0"/>
            </a:p>
          </p:txBody>
        </p:sp>
      </p:grpSp>
      <p:sp>
        <p:nvSpPr>
          <p:cNvPr id="14" name="TextBox 14"/>
          <p:cNvSpPr txBox="1"/>
          <p:nvPr/>
        </p:nvSpPr>
        <p:spPr>
          <a:xfrm>
            <a:off x="1028700" y="1459056"/>
            <a:ext cx="9578166" cy="750570"/>
          </a:xfrm>
          <a:prstGeom prst="rect">
            <a:avLst/>
          </a:prstGeom>
        </p:spPr>
        <p:txBody>
          <a:bodyPr lIns="0" tIns="0" rIns="0" bIns="0" rtlCol="0" anchor="t">
            <a:spAutoFit/>
          </a:bodyPr>
          <a:lstStyle/>
          <a:p>
            <a:pPr marL="0" lvl="0" indent="0" algn="l">
              <a:lnSpc>
                <a:spcPts val="5760"/>
              </a:lnSpc>
              <a:spcBef>
                <a:spcPct val="0"/>
              </a:spcBef>
            </a:pPr>
            <a:r>
              <a:rPr lang="en-US" sz="3600" spc="118" dirty="0">
                <a:solidFill>
                  <a:srgbClr val="000000"/>
                </a:solidFill>
                <a:latin typeface="Arial Bold"/>
                <a:ea typeface="Arial Bold"/>
                <a:cs typeface="Arial Bold"/>
                <a:sym typeface="Arial Bold"/>
              </a:rPr>
              <a:t>PENTEST FINDING</a:t>
            </a:r>
          </a:p>
        </p:txBody>
      </p:sp>
      <p:sp>
        <p:nvSpPr>
          <p:cNvPr id="17" name="TextBox 17"/>
          <p:cNvSpPr txBox="1"/>
          <p:nvPr/>
        </p:nvSpPr>
        <p:spPr>
          <a:xfrm>
            <a:off x="1028700" y="3944794"/>
            <a:ext cx="6806545" cy="581025"/>
          </a:xfrm>
          <a:prstGeom prst="rect">
            <a:avLst/>
          </a:prstGeom>
        </p:spPr>
        <p:txBody>
          <a:bodyPr lIns="0" tIns="0" rIns="0" bIns="0" rtlCol="0" anchor="t">
            <a:spAutoFit/>
          </a:bodyPr>
          <a:lstStyle/>
          <a:p>
            <a:pPr algn="l">
              <a:lnSpc>
                <a:spcPts val="4200"/>
              </a:lnSpc>
            </a:pPr>
            <a:r>
              <a:rPr lang="en-US" sz="3000" dirty="0">
                <a:solidFill>
                  <a:srgbClr val="000000"/>
                </a:solidFill>
                <a:latin typeface="Arial Bold"/>
                <a:ea typeface="Arial Bold"/>
                <a:cs typeface="Arial Bold"/>
                <a:sym typeface="Arial Bold"/>
              </a:rPr>
              <a:t>Observation</a:t>
            </a:r>
          </a:p>
        </p:txBody>
      </p:sp>
      <p:sp>
        <p:nvSpPr>
          <p:cNvPr id="18" name="TextBox 18"/>
          <p:cNvSpPr txBox="1"/>
          <p:nvPr/>
        </p:nvSpPr>
        <p:spPr>
          <a:xfrm>
            <a:off x="1028700" y="4649644"/>
            <a:ext cx="6806545" cy="3477875"/>
          </a:xfrm>
          <a:prstGeom prst="rect">
            <a:avLst/>
          </a:prstGeom>
        </p:spPr>
        <p:txBody>
          <a:bodyPr lIns="0" tIns="0" rIns="0" bIns="0" rtlCol="0" anchor="t">
            <a:spAutoFit/>
          </a:bodyPr>
          <a:lstStyle/>
          <a:p>
            <a:r>
              <a:rPr sz="2400" dirty="0"/>
              <a:t>The organization faces a risk from potential attacks that could disrupt its network operations by misleading devices and redirecting them to malicious servers. This could result in compromised security and loss of sensitive information.</a:t>
            </a:r>
          </a:p>
          <a:p>
            <a:pPr>
              <a:spcBef>
                <a:spcPts val="1200"/>
              </a:spcBef>
            </a:pPr>
            <a:r>
              <a:rPr sz="2400" dirty="0"/>
              <a:t>This vulnerability could allow an attacker to intercept and redirect sensitive data, including user credentials, which may lead to significant data breaches and compromise the organization's operational integrity</a:t>
            </a:r>
            <a:r>
              <a:rPr dirty="0"/>
              <a:t>.</a:t>
            </a:r>
          </a:p>
        </p:txBody>
      </p:sp>
      <p:sp>
        <p:nvSpPr>
          <p:cNvPr id="19" name="TextBox 19"/>
          <p:cNvSpPr txBox="1"/>
          <p:nvPr/>
        </p:nvSpPr>
        <p:spPr>
          <a:xfrm>
            <a:off x="8797051" y="3967838"/>
            <a:ext cx="6806545" cy="519373"/>
          </a:xfrm>
          <a:prstGeom prst="rect">
            <a:avLst/>
          </a:prstGeom>
        </p:spPr>
        <p:txBody>
          <a:bodyPr lIns="0" tIns="0" rIns="0" bIns="0" rtlCol="0" anchor="t">
            <a:spAutoFit/>
          </a:bodyPr>
          <a:lstStyle/>
          <a:p>
            <a:pPr algn="l">
              <a:lnSpc>
                <a:spcPts val="4200"/>
              </a:lnSpc>
            </a:pPr>
            <a:r>
              <a:rPr lang="en-US" sz="3000" dirty="0">
                <a:solidFill>
                  <a:srgbClr val="000000"/>
                </a:solidFill>
                <a:latin typeface="Arial Bold"/>
                <a:ea typeface="Arial Bold"/>
                <a:cs typeface="Arial Bold"/>
                <a:sym typeface="Arial Bold"/>
              </a:rPr>
              <a:t>Recommendation</a:t>
            </a:r>
          </a:p>
        </p:txBody>
      </p:sp>
      <p:sp>
        <p:nvSpPr>
          <p:cNvPr id="20" name="TextBox 20"/>
          <p:cNvSpPr txBox="1"/>
          <p:nvPr/>
        </p:nvSpPr>
        <p:spPr>
          <a:xfrm>
            <a:off x="8797051" y="4672688"/>
            <a:ext cx="8462249" cy="3323987"/>
          </a:xfrm>
          <a:prstGeom prst="rect">
            <a:avLst/>
          </a:prstGeom>
        </p:spPr>
        <p:txBody>
          <a:bodyPr lIns="0" tIns="0" rIns="0" bIns="0" rtlCol="0" anchor="t">
            <a:spAutoFit/>
          </a:bodyPr>
          <a:lstStyle/>
          <a:p>
            <a:r>
              <a:rPr sz="3600" dirty="0"/>
              <a:t>The organization should evaluate and implement measures to manage unauthorized DHCP activity, while considering preferring IPv4 over IPv6 to enhance overall DNS security and reduce vulnerability to spoofing attacks.</a:t>
            </a:r>
          </a:p>
        </p:txBody>
      </p:sp>
      <p:graphicFrame>
        <p:nvGraphicFramePr>
          <p:cNvPr id="21" name="Table 20">
            <a:extLst>
              <a:ext uri="{FF2B5EF4-FFF2-40B4-BE49-F238E27FC236}">
                <a16:creationId xmlns:a16="http://schemas.microsoft.com/office/drawing/2014/main" id="{FF2DE315-26EE-89D7-A391-852600C4B9C2}"/>
              </a:ext>
            </a:extLst>
          </p:cNvPr>
          <p:cNvGraphicFramePr>
            <a:graphicFrameLocks/>
          </p:cNvGraphicFramePr>
          <p:nvPr>
            <p:extLst>
              <p:ext uri="{D42A27DB-BD31-4B8C-83A1-F6EECF244321}">
                <p14:modId xmlns:p14="http://schemas.microsoft.com/office/powerpoint/2010/main" val="2464327806"/>
              </p:ext>
            </p:extLst>
          </p:nvPr>
        </p:nvGraphicFramePr>
        <p:xfrm>
          <a:off x="995868" y="2388531"/>
          <a:ext cx="16230600" cy="1016815"/>
        </p:xfrm>
        <a:graphic>
          <a:graphicData uri="http://schemas.openxmlformats.org/drawingml/2006/table">
            <a:tbl>
              <a:tblPr firstRow="1" bandRow="1">
                <a:tableStyleId>{5C22544A-7EE6-4342-B048-85BDC9FD1C3A}</a:tableStyleId>
              </a:tblPr>
              <a:tblGrid>
                <a:gridCol w="4000502">
                  <a:extLst>
                    <a:ext uri="{9D8B030D-6E8A-4147-A177-3AD203B41FA5}">
                      <a16:colId xmlns:a16="http://schemas.microsoft.com/office/drawing/2014/main" val="3739586497"/>
                    </a:ext>
                  </a:extLst>
                </a:gridCol>
                <a:gridCol w="12230098">
                  <a:extLst>
                    <a:ext uri="{9D8B030D-6E8A-4147-A177-3AD203B41FA5}">
                      <a16:colId xmlns:a16="http://schemas.microsoft.com/office/drawing/2014/main" val="2070942120"/>
                    </a:ext>
                  </a:extLst>
                </a:gridCol>
              </a:tblGrid>
              <a:tr h="1016815">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313E"/>
                    </a:solidFill>
                  </a:tcPr>
                </a:tc>
                <a:tc>
                  <a:txBody>
                    <a:bodyPr/>
                    <a:lstStyle/>
                    <a:p>
                      <a:pPr algn="l"/>
                      <a:endParaRPr lang="en-US" sz="24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4129848"/>
                  </a:ext>
                </a:extLst>
              </a:tr>
            </a:tbl>
          </a:graphicData>
        </a:graphic>
      </p:graphicFrame>
      <p:sp>
        <p:nvSpPr>
          <p:cNvPr id="22" name="Freeform 13">
            <a:extLst>
              <a:ext uri="{FF2B5EF4-FFF2-40B4-BE49-F238E27FC236}">
                <a16:creationId xmlns:a16="http://schemas.microsoft.com/office/drawing/2014/main" id="{54D69F8E-9CE4-E089-9899-960A956A3A66}"/>
              </a:ext>
            </a:extLst>
          </p:cNvPr>
          <p:cNvSpPr>
            <a:spLocks/>
          </p:cNvSpPr>
          <p:nvPr/>
        </p:nvSpPr>
        <p:spPr>
          <a:xfrm>
            <a:off x="1219200" y="2605358"/>
            <a:ext cx="1063666" cy="613058"/>
          </a:xfrm>
          <a:custGeom>
            <a:avLst/>
            <a:gdLst/>
            <a:ahLst/>
            <a:cxnLst/>
            <a:rect l="l" t="t" r="r" b="b"/>
            <a:pathLst>
              <a:path w="1063666" h="613058">
                <a:moveTo>
                  <a:pt x="0" y="0"/>
                </a:moveTo>
                <a:lnTo>
                  <a:pt x="1063666" y="0"/>
                </a:lnTo>
                <a:lnTo>
                  <a:pt x="1063666" y="613058"/>
                </a:lnTo>
                <a:lnTo>
                  <a:pt x="0" y="613058"/>
                </a:lnTo>
                <a:lnTo>
                  <a:pt x="0" y="0"/>
                </a:lnTo>
                <a:close/>
              </a:path>
            </a:pathLst>
          </a:custGeom>
          <a:blipFill>
            <a:blip r:embed="rId3"/>
            <a:stretch>
              <a:fillRect/>
            </a:stretch>
          </a:blipFill>
        </p:spPr>
        <p:txBody>
          <a:bodyPr/>
          <a:lstStyle/>
          <a:p>
            <a:endParaRPr lang="en-US" dirty="0"/>
          </a:p>
        </p:txBody>
      </p:sp>
      <p:sp>
        <p:nvSpPr>
          <p:cNvPr id="3" name="TextBox 15">
            <a:extLst>
              <a:ext uri="{FF2B5EF4-FFF2-40B4-BE49-F238E27FC236}">
                <a16:creationId xmlns:a16="http://schemas.microsoft.com/office/drawing/2014/main" id="{2D2C053F-3869-3AA9-EC0C-A998FEFAE817}"/>
              </a:ext>
            </a:extLst>
          </p:cNvPr>
          <p:cNvSpPr txBox="1"/>
          <p:nvPr/>
        </p:nvSpPr>
        <p:spPr>
          <a:xfrm>
            <a:off x="2506198" y="2548483"/>
            <a:ext cx="2286220" cy="613630"/>
          </a:xfrm>
          <a:prstGeom prst="rect">
            <a:avLst/>
          </a:prstGeom>
        </p:spPr>
        <p:txBody>
          <a:bodyPr lIns="0" tIns="0" rIns="0" bIns="0" rtlCol="0" anchor="b">
            <a:spAutoFit/>
          </a:bodyPr>
          <a:lstStyle/>
          <a:p>
            <a:pPr marL="0" lvl="0" indent="0">
              <a:lnSpc>
                <a:spcPts val="5120"/>
              </a:lnSpc>
              <a:spcBef>
                <a:spcPct val="0"/>
              </a:spcBef>
            </a:pPr>
            <a:r>
              <a:rPr lang="en-US" sz="3200" spc="105" dirty="0">
                <a:solidFill>
                  <a:srgbClr val="FFFFFF"/>
                </a:solidFill>
                <a:latin typeface="Arial Bold"/>
                <a:ea typeface="Arial Bold"/>
                <a:cs typeface="Arial Bold"/>
                <a:sym typeface="Arial Bold"/>
              </a:rPr>
              <a:t>CRITICAL</a:t>
            </a:r>
          </a:p>
        </p:txBody>
      </p:sp>
      <p:sp>
        <p:nvSpPr>
          <p:cNvPr id="4" name="TextBox 16">
            <a:extLst>
              <a:ext uri="{FF2B5EF4-FFF2-40B4-BE49-F238E27FC236}">
                <a16:creationId xmlns:a16="http://schemas.microsoft.com/office/drawing/2014/main" id="{2C4749D2-7ED1-CEB9-8FEE-5812E4F26EC8}"/>
              </a:ext>
            </a:extLst>
          </p:cNvPr>
          <p:cNvSpPr txBox="1"/>
          <p:nvPr/>
        </p:nvSpPr>
        <p:spPr>
          <a:xfrm>
            <a:off x="5334000" y="2679186"/>
            <a:ext cx="11892468" cy="435504"/>
          </a:xfrm>
          <a:prstGeom prst="rect">
            <a:avLst/>
          </a:prstGeom>
        </p:spPr>
        <p:txBody>
          <a:bodyPr wrap="square" lIns="0" tIns="0" rIns="0" bIns="0" rtlCol="0" anchor="b">
            <a:spAutoFit/>
          </a:bodyPr>
          <a:lstStyle/>
          <a:p>
            <a:pPr marL="0" lvl="0" indent="0">
              <a:lnSpc>
                <a:spcPts val="3840"/>
              </a:lnSpc>
              <a:spcBef>
                <a:spcPct val="0"/>
              </a:spcBef>
            </a:pPr>
            <a:r>
              <a:rPr lang="en-US" sz="2400" spc="79" dirty="0">
                <a:solidFill>
                  <a:srgbClr val="000000"/>
                </a:solidFill>
                <a:latin typeface="Arial"/>
                <a:ea typeface="Arial"/>
                <a:cs typeface="Arial"/>
                <a:sym typeface="Arial"/>
              </a:rPr>
              <a:t>IPv6 DNS Spoofing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01B19-FF9D-6817-B8F6-6974DA3881C3}"/>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9F6984F6-CCAF-BC9D-7943-E70230369DD5}"/>
              </a:ext>
            </a:extLst>
          </p:cNvPr>
          <p:cNvGrpSpPr/>
          <p:nvPr/>
        </p:nvGrpSpPr>
        <p:grpSpPr>
          <a:xfrm>
            <a:off x="0" y="9995720"/>
            <a:ext cx="18288000" cy="291280"/>
            <a:chOff x="0" y="0"/>
            <a:chExt cx="4816593" cy="76716"/>
          </a:xfrm>
        </p:grpSpPr>
        <p:sp>
          <p:nvSpPr>
            <p:cNvPr id="6" name="Freeform 6">
              <a:extLst>
                <a:ext uri="{FF2B5EF4-FFF2-40B4-BE49-F238E27FC236}">
                  <a16:creationId xmlns:a16="http://schemas.microsoft.com/office/drawing/2014/main" id="{521B81C4-5679-95C2-CF7C-61CD47E7E623}"/>
                </a:ext>
              </a:extLst>
            </p:cNvPr>
            <p:cNvSpPr/>
            <p:nvPr/>
          </p:nvSpPr>
          <p:spPr>
            <a:xfrm>
              <a:off x="0" y="0"/>
              <a:ext cx="4816592" cy="76716"/>
            </a:xfrm>
            <a:custGeom>
              <a:avLst/>
              <a:gdLst/>
              <a:ahLst/>
              <a:cxnLst/>
              <a:rect l="l" t="t" r="r" b="b"/>
              <a:pathLst>
                <a:path w="4816592" h="76716">
                  <a:moveTo>
                    <a:pt x="0" y="0"/>
                  </a:moveTo>
                  <a:lnTo>
                    <a:pt x="4816592" y="0"/>
                  </a:lnTo>
                  <a:lnTo>
                    <a:pt x="4816592" y="76716"/>
                  </a:lnTo>
                  <a:lnTo>
                    <a:pt x="0" y="76716"/>
                  </a:lnTo>
                  <a:close/>
                </a:path>
              </a:pathLst>
            </a:custGeom>
            <a:solidFill>
              <a:srgbClr val="EC3131"/>
            </a:solidFill>
          </p:spPr>
          <p:txBody>
            <a:bodyPr/>
            <a:lstStyle/>
            <a:p>
              <a:endParaRPr lang="en-US" dirty="0"/>
            </a:p>
          </p:txBody>
        </p:sp>
        <p:sp>
          <p:nvSpPr>
            <p:cNvPr id="7" name="TextBox 7">
              <a:extLst>
                <a:ext uri="{FF2B5EF4-FFF2-40B4-BE49-F238E27FC236}">
                  <a16:creationId xmlns:a16="http://schemas.microsoft.com/office/drawing/2014/main" id="{5F148E10-9936-A779-220B-2C150836BEFA}"/>
                </a:ext>
              </a:extLst>
            </p:cNvPr>
            <p:cNvSpPr txBox="1"/>
            <p:nvPr/>
          </p:nvSpPr>
          <p:spPr>
            <a:xfrm>
              <a:off x="0" y="-66675"/>
              <a:ext cx="4816593" cy="143391"/>
            </a:xfrm>
            <a:prstGeom prst="rect">
              <a:avLst/>
            </a:prstGeom>
          </p:spPr>
          <p:txBody>
            <a:bodyPr lIns="50800" tIns="50800" rIns="50800" bIns="50800" rtlCol="0" anchor="ctr"/>
            <a:lstStyle/>
            <a:p>
              <a:pPr algn="ctr">
                <a:lnSpc>
                  <a:spcPts val="3299"/>
                </a:lnSpc>
              </a:pPr>
              <a:endParaRPr dirty="0"/>
            </a:p>
          </p:txBody>
        </p:sp>
      </p:grpSp>
      <p:sp>
        <p:nvSpPr>
          <p:cNvPr id="14" name="TextBox 14">
            <a:extLst>
              <a:ext uri="{FF2B5EF4-FFF2-40B4-BE49-F238E27FC236}">
                <a16:creationId xmlns:a16="http://schemas.microsoft.com/office/drawing/2014/main" id="{2A0C0DD0-6382-C101-97BB-3D5ABBFC52B3}"/>
              </a:ext>
            </a:extLst>
          </p:cNvPr>
          <p:cNvSpPr txBox="1"/>
          <p:nvPr/>
        </p:nvSpPr>
        <p:spPr>
          <a:xfrm>
            <a:off x="1028700" y="1459056"/>
            <a:ext cx="9578166" cy="750570"/>
          </a:xfrm>
          <a:prstGeom prst="rect">
            <a:avLst/>
          </a:prstGeom>
        </p:spPr>
        <p:txBody>
          <a:bodyPr lIns="0" tIns="0" rIns="0" bIns="0" rtlCol="0" anchor="t">
            <a:spAutoFit/>
          </a:bodyPr>
          <a:lstStyle/>
          <a:p>
            <a:pPr marL="0" lvl="0" indent="0" algn="l">
              <a:lnSpc>
                <a:spcPts val="5760"/>
              </a:lnSpc>
              <a:spcBef>
                <a:spcPct val="0"/>
              </a:spcBef>
            </a:pPr>
            <a:r>
              <a:rPr lang="en-US" sz="3600" spc="118" dirty="0">
                <a:solidFill>
                  <a:srgbClr val="000000"/>
                </a:solidFill>
                <a:latin typeface="Arial Bold"/>
                <a:ea typeface="Arial Bold"/>
                <a:cs typeface="Arial Bold"/>
                <a:sym typeface="Arial Bold"/>
              </a:rPr>
              <a:t>PENTEST FINDING</a:t>
            </a:r>
          </a:p>
        </p:txBody>
      </p:sp>
      <p:sp>
        <p:nvSpPr>
          <p:cNvPr id="17" name="TextBox 17">
            <a:extLst>
              <a:ext uri="{FF2B5EF4-FFF2-40B4-BE49-F238E27FC236}">
                <a16:creationId xmlns:a16="http://schemas.microsoft.com/office/drawing/2014/main" id="{C6380B5F-064A-6C9E-7827-BF9254FD7D4E}"/>
              </a:ext>
            </a:extLst>
          </p:cNvPr>
          <p:cNvSpPr txBox="1"/>
          <p:nvPr/>
        </p:nvSpPr>
        <p:spPr>
          <a:xfrm>
            <a:off x="1028700" y="3944794"/>
            <a:ext cx="6806545" cy="519373"/>
          </a:xfrm>
          <a:prstGeom prst="rect">
            <a:avLst/>
          </a:prstGeom>
        </p:spPr>
        <p:txBody>
          <a:bodyPr lIns="0" tIns="0" rIns="0" bIns="0" rtlCol="0" anchor="t">
            <a:spAutoFit/>
          </a:bodyPr>
          <a:lstStyle/>
          <a:p>
            <a:pPr algn="l">
              <a:lnSpc>
                <a:spcPts val="4200"/>
              </a:lnSpc>
            </a:pPr>
            <a:r>
              <a:rPr lang="en-US" sz="3000" dirty="0">
                <a:solidFill>
                  <a:srgbClr val="000000"/>
                </a:solidFill>
                <a:latin typeface="Arial Bold"/>
                <a:ea typeface="Arial Bold"/>
                <a:cs typeface="Arial Bold"/>
                <a:sym typeface="Arial Bold"/>
              </a:rPr>
              <a:t>Evidence</a:t>
            </a:r>
          </a:p>
        </p:txBody>
      </p:sp>
      <p:graphicFrame>
        <p:nvGraphicFramePr>
          <p:cNvPr id="21" name="Table 20">
            <a:extLst>
              <a:ext uri="{FF2B5EF4-FFF2-40B4-BE49-F238E27FC236}">
                <a16:creationId xmlns:a16="http://schemas.microsoft.com/office/drawing/2014/main" id="{2EDE578B-3A18-54B2-E190-C20FAE7467F0}"/>
              </a:ext>
            </a:extLst>
          </p:cNvPr>
          <p:cNvGraphicFramePr>
            <a:graphicFrameLocks/>
          </p:cNvGraphicFramePr>
          <p:nvPr/>
        </p:nvGraphicFramePr>
        <p:xfrm>
          <a:off x="995868" y="2388531"/>
          <a:ext cx="16230600" cy="1016815"/>
        </p:xfrm>
        <a:graphic>
          <a:graphicData uri="http://schemas.openxmlformats.org/drawingml/2006/table">
            <a:tbl>
              <a:tblPr firstRow="1" bandRow="1">
                <a:tableStyleId>{5C22544A-7EE6-4342-B048-85BDC9FD1C3A}</a:tableStyleId>
              </a:tblPr>
              <a:tblGrid>
                <a:gridCol w="4000502">
                  <a:extLst>
                    <a:ext uri="{9D8B030D-6E8A-4147-A177-3AD203B41FA5}">
                      <a16:colId xmlns:a16="http://schemas.microsoft.com/office/drawing/2014/main" val="3739586497"/>
                    </a:ext>
                  </a:extLst>
                </a:gridCol>
                <a:gridCol w="12230098">
                  <a:extLst>
                    <a:ext uri="{9D8B030D-6E8A-4147-A177-3AD203B41FA5}">
                      <a16:colId xmlns:a16="http://schemas.microsoft.com/office/drawing/2014/main" val="2070942120"/>
                    </a:ext>
                  </a:extLst>
                </a:gridCol>
              </a:tblGrid>
              <a:tr h="1016815">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313E"/>
                    </a:solidFill>
                  </a:tcPr>
                </a:tc>
                <a:tc>
                  <a:txBody>
                    <a:bodyPr/>
                    <a:lstStyle/>
                    <a:p>
                      <a:pPr algn="l"/>
                      <a:endParaRPr lang="en-US" sz="24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4129848"/>
                  </a:ext>
                </a:extLst>
              </a:tr>
            </a:tbl>
          </a:graphicData>
        </a:graphic>
      </p:graphicFrame>
      <p:sp>
        <p:nvSpPr>
          <p:cNvPr id="22" name="Freeform 13">
            <a:extLst>
              <a:ext uri="{FF2B5EF4-FFF2-40B4-BE49-F238E27FC236}">
                <a16:creationId xmlns:a16="http://schemas.microsoft.com/office/drawing/2014/main" id="{6874E01E-70D1-3B09-A7C3-C1A728181F54}"/>
              </a:ext>
            </a:extLst>
          </p:cNvPr>
          <p:cNvSpPr>
            <a:spLocks/>
          </p:cNvSpPr>
          <p:nvPr/>
        </p:nvSpPr>
        <p:spPr>
          <a:xfrm>
            <a:off x="1219200" y="2605358"/>
            <a:ext cx="1063666" cy="613058"/>
          </a:xfrm>
          <a:custGeom>
            <a:avLst/>
            <a:gdLst/>
            <a:ahLst/>
            <a:cxnLst/>
            <a:rect l="l" t="t" r="r" b="b"/>
            <a:pathLst>
              <a:path w="1063666" h="613058">
                <a:moveTo>
                  <a:pt x="0" y="0"/>
                </a:moveTo>
                <a:lnTo>
                  <a:pt x="1063666" y="0"/>
                </a:lnTo>
                <a:lnTo>
                  <a:pt x="1063666" y="613058"/>
                </a:lnTo>
                <a:lnTo>
                  <a:pt x="0" y="613058"/>
                </a:lnTo>
                <a:lnTo>
                  <a:pt x="0" y="0"/>
                </a:lnTo>
                <a:close/>
              </a:path>
            </a:pathLst>
          </a:custGeom>
          <a:blipFill>
            <a:blip r:embed="rId3"/>
            <a:stretch>
              <a:fillRect/>
            </a:stretch>
          </a:blipFill>
        </p:spPr>
        <p:txBody>
          <a:bodyPr/>
          <a:lstStyle/>
          <a:p>
            <a:endParaRPr lang="en-US" dirty="0"/>
          </a:p>
        </p:txBody>
      </p:sp>
      <p:sp>
        <p:nvSpPr>
          <p:cNvPr id="3" name="TextBox 15">
            <a:extLst>
              <a:ext uri="{FF2B5EF4-FFF2-40B4-BE49-F238E27FC236}">
                <a16:creationId xmlns:a16="http://schemas.microsoft.com/office/drawing/2014/main" id="{9859AE95-306F-6CAF-68B7-F3101B6298E6}"/>
              </a:ext>
            </a:extLst>
          </p:cNvPr>
          <p:cNvSpPr txBox="1"/>
          <p:nvPr/>
        </p:nvSpPr>
        <p:spPr>
          <a:xfrm>
            <a:off x="2506198" y="2548483"/>
            <a:ext cx="2286220" cy="613630"/>
          </a:xfrm>
          <a:prstGeom prst="rect">
            <a:avLst/>
          </a:prstGeom>
        </p:spPr>
        <p:txBody>
          <a:bodyPr lIns="0" tIns="0" rIns="0" bIns="0" rtlCol="0" anchor="b">
            <a:spAutoFit/>
          </a:bodyPr>
          <a:lstStyle/>
          <a:p>
            <a:pPr marL="0" lvl="0" indent="0">
              <a:lnSpc>
                <a:spcPts val="5120"/>
              </a:lnSpc>
              <a:spcBef>
                <a:spcPct val="0"/>
              </a:spcBef>
            </a:pPr>
            <a:r>
              <a:rPr lang="en-US" sz="3200" spc="105" dirty="0">
                <a:solidFill>
                  <a:srgbClr val="FFFFFF"/>
                </a:solidFill>
                <a:latin typeface="Arial Bold"/>
                <a:ea typeface="Arial Bold"/>
                <a:cs typeface="Arial Bold"/>
                <a:sym typeface="Arial Bold"/>
              </a:rPr>
              <a:t>CRITICAL</a:t>
            </a:r>
          </a:p>
        </p:txBody>
      </p:sp>
      <p:sp>
        <p:nvSpPr>
          <p:cNvPr id="8" name="TextBox 16">
            <a:extLst>
              <a:ext uri="{FF2B5EF4-FFF2-40B4-BE49-F238E27FC236}">
                <a16:creationId xmlns:a16="http://schemas.microsoft.com/office/drawing/2014/main" id="{DBABAF11-2D7E-A003-0D5E-5ECAB7497700}"/>
              </a:ext>
            </a:extLst>
          </p:cNvPr>
          <p:cNvSpPr txBox="1"/>
          <p:nvPr/>
        </p:nvSpPr>
        <p:spPr>
          <a:xfrm>
            <a:off x="5334000" y="2679186"/>
            <a:ext cx="11892468" cy="435504"/>
          </a:xfrm>
          <a:prstGeom prst="rect">
            <a:avLst/>
          </a:prstGeom>
        </p:spPr>
        <p:txBody>
          <a:bodyPr wrap="square" lIns="0" tIns="0" rIns="0" bIns="0" rtlCol="0" anchor="b">
            <a:spAutoFit/>
          </a:bodyPr>
          <a:lstStyle/>
          <a:p>
            <a:pPr marL="0" lvl="0" indent="0">
              <a:lnSpc>
                <a:spcPts val="3840"/>
              </a:lnSpc>
              <a:spcBef>
                <a:spcPct val="0"/>
              </a:spcBef>
            </a:pPr>
            <a:r>
              <a:rPr lang="en-US" sz="2400" spc="79" dirty="0">
                <a:solidFill>
                  <a:srgbClr val="000000"/>
                </a:solidFill>
                <a:latin typeface="Arial"/>
                <a:ea typeface="Arial"/>
                <a:cs typeface="Arial"/>
                <a:sym typeface="Arial"/>
              </a:rPr>
              <a:t>IPv6 DNS Spoofing</a:t>
            </a:r>
          </a:p>
        </p:txBody>
      </p:sp>
      <p:sp>
        <p:nvSpPr>
          <p:cNvPr id="2" name="TextBox 18">
            <a:extLst>
              <a:ext uri="{FF2B5EF4-FFF2-40B4-BE49-F238E27FC236}">
                <a16:creationId xmlns:a16="http://schemas.microsoft.com/office/drawing/2014/main" id="{881FF68E-D552-AB41-81F8-A4FD5B75D023}"/>
              </a:ext>
            </a:extLst>
          </p:cNvPr>
          <p:cNvSpPr txBox="1"/>
          <p:nvPr/>
        </p:nvSpPr>
        <p:spPr>
          <a:xfrm>
            <a:off x="1028700" y="4649644"/>
            <a:ext cx="16197768" cy="153888"/>
          </a:xfrm>
          <a:prstGeom prst="rect">
            <a:avLst/>
          </a:prstGeom>
        </p:spPr>
        <p:txBody>
          <a:bodyPr wrap="square" lIns="0" tIns="0" rIns="0" bIns="0" rtlCol="0" anchor="t">
            <a:spAutoFit/>
          </a:bodyPr>
          <a:lstStyle/>
          <a:p>
            <a:pPr algn="l"/>
            <a:r>
              <a:rPr lang="en-US" sz="1000" dirty="0">
                <a:solidFill>
                  <a:srgbClr val="000000"/>
                </a:solidFill>
                <a:latin typeface="Consolas" panose="020B0609020204030204" pitchFamily="49" charset="0"/>
                <a:ea typeface="Arial"/>
                <a:cs typeface="Consolas" panose="020B0609020204030204" pitchFamily="49" charset="0"/>
                <a:sym typeface="Arial"/>
              </a:rPr>
              <a:t>IPv6 address fe80::4292:1 is now assigned to mac=bc:24:11:1d:f9:19 host=vpentest. ipv4=
IPv6 address fe80::4292:2 is now assigned to mac=bc:24:11:b8:98:06 host=vpentest. ipv4=
IPv6 address fe80::4292:3 is now assigned to mac=bc:24:11:f0:ef:b7 host=vpentest. ipv4=
IPv6 address fe80::4292:4 is now assigned to mac=bc:24:11:d9:2a:c2 host=vpentest. ipv4=
IPv6 address fe80::4292:5 is now assigned to mac=bc:24:11:2e:f0:d2 host=willvpentest. ipv4=
IPv6 address fe80::4292:6 is now assigned to mac=bc:24:11:6d:ed:ec host=utopos. ipv4=
IPv6 address fe80::4292:7 is now assigned to mac=bc:24:11:93:6d:20 host=vpentest. ipv4=
IPv6 address fe80::4292:5 is now assigned to mac=bc:24:11:2e:f0:d2 host=willvpentest. ipv4=
IPv6 address fe80::4292:1 is now assigned to mac=bc:24:11:1d:f9:19 host=vpentest. ipv4=
IPv6 address fe80::4292:7 is now assigned to mac=bc:24:11:93:6d:20 host=vpentest. ipv4=
IPv6 address fe80::4292:6 is now assigned to mac=bc:24:11:6d:ed:ec host=utopos. ipv4=
IPv6 address fe80::4292:5 is now assigned to mac=bc:24:11:2e:f0:d2 host=willvpentest. ipv4=
IPv6 address fe80::4292:7 is now assigned to mac=bc:24:11:93:6d:20 host=vpentest. ipv4=
IPv6 address fe80::4292:6 is now assigned to mac=bc:24:11:6d:ed:ec host=utopos. ipv4=
IPv6 address fe80::4292:1 is now assigned to mac=bc:24:11:1d:f9:19 host=vpentest. ipv4=
IPv6 address fe80::4292:5 is now assigned to mac=bc:24:11:2e:f0:d2 host=willvpentest. ipv4=
IPv6 address fe80::4292:7 is now assigned to mac=bc:24:11:93:6d:20 host=vpentest. ipv4=
IPv6 address fe80::4292:6 is now assigned to mac=bc:24:11:6d:ed:ec host=utopos. ipv4=
IPv6 address fe80::4292:1 is now assigned to mac=bc:24:11:1d:f9:19 host=vpentest. ipv4=
IPv6 address fe80::4292:5 is now assigned to mac=bc:24:11:2e:f0:d2 host=willvpentest. ipv4=
IPv6 address fe80::4292:7 is now assigned to mac=bc:24:11:93:6d:20 host=vpentest. ipv4=
--snipped--</a:t>
            </a:r>
          </a:p>
        </p:txBody>
      </p:sp>
    </p:spTree>
    <p:extLst>
      <p:ext uri="{BB962C8B-B14F-4D97-AF65-F5344CB8AC3E}">
        <p14:creationId xmlns:p14="http://schemas.microsoft.com/office/powerpoint/2010/main" val="48013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40C2B-406E-53DF-E317-563EF3F68B04}"/>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F059B4DB-EE65-9C3D-F557-52ACEEEE9C88}"/>
              </a:ext>
            </a:extLst>
          </p:cNvPr>
          <p:cNvGrpSpPr/>
          <p:nvPr/>
        </p:nvGrpSpPr>
        <p:grpSpPr>
          <a:xfrm>
            <a:off x="0" y="9995720"/>
            <a:ext cx="18288000" cy="291280"/>
            <a:chOff x="0" y="0"/>
            <a:chExt cx="4816593" cy="76716"/>
          </a:xfrm>
        </p:grpSpPr>
        <p:sp>
          <p:nvSpPr>
            <p:cNvPr id="6" name="Freeform 6">
              <a:extLst>
                <a:ext uri="{FF2B5EF4-FFF2-40B4-BE49-F238E27FC236}">
                  <a16:creationId xmlns:a16="http://schemas.microsoft.com/office/drawing/2014/main" id="{83A9D8B3-7E7C-17CB-DE25-AEC02EB87B4E}"/>
                </a:ext>
              </a:extLst>
            </p:cNvPr>
            <p:cNvSpPr/>
            <p:nvPr/>
          </p:nvSpPr>
          <p:spPr>
            <a:xfrm>
              <a:off x="0" y="0"/>
              <a:ext cx="4816592" cy="76716"/>
            </a:xfrm>
            <a:custGeom>
              <a:avLst/>
              <a:gdLst/>
              <a:ahLst/>
              <a:cxnLst/>
              <a:rect l="l" t="t" r="r" b="b"/>
              <a:pathLst>
                <a:path w="4816592" h="76716">
                  <a:moveTo>
                    <a:pt x="0" y="0"/>
                  </a:moveTo>
                  <a:lnTo>
                    <a:pt x="4816592" y="0"/>
                  </a:lnTo>
                  <a:lnTo>
                    <a:pt x="4816592" y="76716"/>
                  </a:lnTo>
                  <a:lnTo>
                    <a:pt x="0" y="76716"/>
                  </a:lnTo>
                  <a:close/>
                </a:path>
              </a:pathLst>
            </a:custGeom>
            <a:solidFill>
              <a:srgbClr val="EC3131"/>
            </a:solidFill>
          </p:spPr>
          <p:txBody>
            <a:bodyPr/>
            <a:lstStyle/>
            <a:p>
              <a:endParaRPr lang="en-US" dirty="0"/>
            </a:p>
          </p:txBody>
        </p:sp>
        <p:sp>
          <p:nvSpPr>
            <p:cNvPr id="7" name="TextBox 7">
              <a:extLst>
                <a:ext uri="{FF2B5EF4-FFF2-40B4-BE49-F238E27FC236}">
                  <a16:creationId xmlns:a16="http://schemas.microsoft.com/office/drawing/2014/main" id="{9FC27E69-A855-F5B8-ABE8-C4365C5DD5A2}"/>
                </a:ext>
              </a:extLst>
            </p:cNvPr>
            <p:cNvSpPr txBox="1"/>
            <p:nvPr/>
          </p:nvSpPr>
          <p:spPr>
            <a:xfrm>
              <a:off x="0" y="-66675"/>
              <a:ext cx="4816593" cy="143391"/>
            </a:xfrm>
            <a:prstGeom prst="rect">
              <a:avLst/>
            </a:prstGeom>
          </p:spPr>
          <p:txBody>
            <a:bodyPr lIns="50800" tIns="50800" rIns="50800" bIns="50800" rtlCol="0" anchor="ctr"/>
            <a:lstStyle/>
            <a:p>
              <a:pPr algn="ctr">
                <a:lnSpc>
                  <a:spcPts val="3299"/>
                </a:lnSpc>
              </a:pPr>
              <a:endParaRPr dirty="0"/>
            </a:p>
          </p:txBody>
        </p:sp>
      </p:grpSp>
      <p:sp>
        <p:nvSpPr>
          <p:cNvPr id="14" name="TextBox 14">
            <a:extLst>
              <a:ext uri="{FF2B5EF4-FFF2-40B4-BE49-F238E27FC236}">
                <a16:creationId xmlns:a16="http://schemas.microsoft.com/office/drawing/2014/main" id="{87F726D9-4F69-EE5D-BBC9-34B8058610DC}"/>
              </a:ext>
            </a:extLst>
          </p:cNvPr>
          <p:cNvSpPr txBox="1"/>
          <p:nvPr/>
        </p:nvSpPr>
        <p:spPr>
          <a:xfrm>
            <a:off x="1028700" y="1459056"/>
            <a:ext cx="9578166" cy="750570"/>
          </a:xfrm>
          <a:prstGeom prst="rect">
            <a:avLst/>
          </a:prstGeom>
        </p:spPr>
        <p:txBody>
          <a:bodyPr lIns="0" tIns="0" rIns="0" bIns="0" rtlCol="0" anchor="t">
            <a:spAutoFit/>
          </a:bodyPr>
          <a:lstStyle/>
          <a:p>
            <a:pPr marL="0" lvl="0" indent="0" algn="l">
              <a:lnSpc>
                <a:spcPts val="5760"/>
              </a:lnSpc>
              <a:spcBef>
                <a:spcPct val="0"/>
              </a:spcBef>
            </a:pPr>
            <a:r>
              <a:rPr lang="en-US" sz="3600" spc="118" dirty="0">
                <a:solidFill>
                  <a:srgbClr val="000000"/>
                </a:solidFill>
                <a:latin typeface="Arial Bold"/>
                <a:ea typeface="Arial Bold"/>
                <a:cs typeface="Arial Bold"/>
                <a:sym typeface="Arial Bold"/>
              </a:rPr>
              <a:t>PENTEST FINDING</a:t>
            </a:r>
          </a:p>
        </p:txBody>
      </p:sp>
      <p:sp>
        <p:nvSpPr>
          <p:cNvPr id="17" name="TextBox 17">
            <a:extLst>
              <a:ext uri="{FF2B5EF4-FFF2-40B4-BE49-F238E27FC236}">
                <a16:creationId xmlns:a16="http://schemas.microsoft.com/office/drawing/2014/main" id="{9983670D-1FCE-47EC-65C7-DA79E239B0C7}"/>
              </a:ext>
            </a:extLst>
          </p:cNvPr>
          <p:cNvSpPr txBox="1"/>
          <p:nvPr/>
        </p:nvSpPr>
        <p:spPr>
          <a:xfrm>
            <a:off x="1028700" y="3944794"/>
            <a:ext cx="6806545" cy="581025"/>
          </a:xfrm>
          <a:prstGeom prst="rect">
            <a:avLst/>
          </a:prstGeom>
        </p:spPr>
        <p:txBody>
          <a:bodyPr lIns="0" tIns="0" rIns="0" bIns="0" rtlCol="0" anchor="t">
            <a:spAutoFit/>
          </a:bodyPr>
          <a:lstStyle/>
          <a:p>
            <a:pPr algn="l">
              <a:lnSpc>
                <a:spcPts val="4200"/>
              </a:lnSpc>
            </a:pPr>
            <a:r>
              <a:rPr lang="en-US" sz="3000" dirty="0">
                <a:solidFill>
                  <a:srgbClr val="000000"/>
                </a:solidFill>
                <a:latin typeface="Arial Bold"/>
                <a:ea typeface="Arial Bold"/>
                <a:cs typeface="Arial Bold"/>
                <a:sym typeface="Arial Bold"/>
              </a:rPr>
              <a:t>Observation</a:t>
            </a:r>
          </a:p>
        </p:txBody>
      </p:sp>
      <p:sp>
        <p:nvSpPr>
          <p:cNvPr id="18" name="TextBox 18">
            <a:extLst>
              <a:ext uri="{FF2B5EF4-FFF2-40B4-BE49-F238E27FC236}">
                <a16:creationId xmlns:a16="http://schemas.microsoft.com/office/drawing/2014/main" id="{FDD49EEA-5D8D-5AB7-D518-C7A245D6FACD}"/>
              </a:ext>
            </a:extLst>
          </p:cNvPr>
          <p:cNvSpPr txBox="1"/>
          <p:nvPr/>
        </p:nvSpPr>
        <p:spPr>
          <a:xfrm>
            <a:off x="1028700" y="4649644"/>
            <a:ext cx="6806545" cy="3847207"/>
          </a:xfrm>
          <a:prstGeom prst="rect">
            <a:avLst/>
          </a:prstGeom>
        </p:spPr>
        <p:txBody>
          <a:bodyPr lIns="0" tIns="0" rIns="0" bIns="0" rtlCol="0" anchor="t">
            <a:spAutoFit/>
          </a:bodyPr>
          <a:lstStyle/>
          <a:p>
            <a:r>
              <a:rPr sz="2400" dirty="0"/>
              <a:t>This vulnerability allows attackers to exploit the name resolution process within the organization's internal network, potentially leading to unauthorized access to sensitive information. If unaddressed, it could compromise the security posture and data integrity of the organization.</a:t>
            </a:r>
          </a:p>
          <a:p>
            <a:pPr>
              <a:spcBef>
                <a:spcPts val="1200"/>
              </a:spcBef>
            </a:pPr>
            <a:r>
              <a:rPr sz="2400" dirty="0"/>
              <a:t>If exploited, an attacker could falsely direct users to their own systems, potentially compromising sensitive data and leading to unauthorized access to critical organizational resources.</a:t>
            </a:r>
          </a:p>
        </p:txBody>
      </p:sp>
      <p:sp>
        <p:nvSpPr>
          <p:cNvPr id="19" name="TextBox 19">
            <a:extLst>
              <a:ext uri="{FF2B5EF4-FFF2-40B4-BE49-F238E27FC236}">
                <a16:creationId xmlns:a16="http://schemas.microsoft.com/office/drawing/2014/main" id="{B2CFBED4-9942-6CAA-29B4-730FB9EBB19D}"/>
              </a:ext>
            </a:extLst>
          </p:cNvPr>
          <p:cNvSpPr txBox="1"/>
          <p:nvPr/>
        </p:nvSpPr>
        <p:spPr>
          <a:xfrm>
            <a:off x="8797051" y="3967838"/>
            <a:ext cx="6806545" cy="519373"/>
          </a:xfrm>
          <a:prstGeom prst="rect">
            <a:avLst/>
          </a:prstGeom>
        </p:spPr>
        <p:txBody>
          <a:bodyPr lIns="0" tIns="0" rIns="0" bIns="0" rtlCol="0" anchor="t">
            <a:spAutoFit/>
          </a:bodyPr>
          <a:lstStyle/>
          <a:p>
            <a:pPr algn="l">
              <a:lnSpc>
                <a:spcPts val="4200"/>
              </a:lnSpc>
            </a:pPr>
            <a:r>
              <a:rPr lang="en-US" sz="3000" dirty="0">
                <a:solidFill>
                  <a:srgbClr val="000000"/>
                </a:solidFill>
                <a:latin typeface="Arial Bold"/>
                <a:ea typeface="Arial Bold"/>
                <a:cs typeface="Arial Bold"/>
                <a:sym typeface="Arial Bold"/>
              </a:rPr>
              <a:t>Recommendation</a:t>
            </a:r>
          </a:p>
        </p:txBody>
      </p:sp>
      <p:sp>
        <p:nvSpPr>
          <p:cNvPr id="20" name="TextBox 20">
            <a:extLst>
              <a:ext uri="{FF2B5EF4-FFF2-40B4-BE49-F238E27FC236}">
                <a16:creationId xmlns:a16="http://schemas.microsoft.com/office/drawing/2014/main" id="{6A90154A-DB6C-E431-CF2D-835BB5913306}"/>
              </a:ext>
            </a:extLst>
          </p:cNvPr>
          <p:cNvSpPr txBox="1"/>
          <p:nvPr/>
        </p:nvSpPr>
        <p:spPr>
          <a:xfrm>
            <a:off x="8797051" y="4672688"/>
            <a:ext cx="8462249" cy="2215991"/>
          </a:xfrm>
          <a:prstGeom prst="rect">
            <a:avLst/>
          </a:prstGeom>
        </p:spPr>
        <p:txBody>
          <a:bodyPr lIns="0" tIns="0" rIns="0" bIns="0" rtlCol="0" anchor="t">
            <a:spAutoFit/>
          </a:bodyPr>
          <a:lstStyle/>
          <a:p>
            <a:r>
              <a:rPr sz="3600" dirty="0"/>
              <a:t>The organization should implement policies to disable Link-Local Multicast Name Resolution (LLMNR) to enhance network security and prevent potential exploitation.</a:t>
            </a:r>
          </a:p>
        </p:txBody>
      </p:sp>
      <p:graphicFrame>
        <p:nvGraphicFramePr>
          <p:cNvPr id="21" name="Table 20">
            <a:extLst>
              <a:ext uri="{FF2B5EF4-FFF2-40B4-BE49-F238E27FC236}">
                <a16:creationId xmlns:a16="http://schemas.microsoft.com/office/drawing/2014/main" id="{EF1E46A7-F1FA-BBA1-EA1C-93A54EE91D0B}"/>
              </a:ext>
            </a:extLst>
          </p:cNvPr>
          <p:cNvGraphicFramePr>
            <a:graphicFrameLocks/>
          </p:cNvGraphicFramePr>
          <p:nvPr/>
        </p:nvGraphicFramePr>
        <p:xfrm>
          <a:off x="995868" y="2388531"/>
          <a:ext cx="16230600" cy="1016815"/>
        </p:xfrm>
        <a:graphic>
          <a:graphicData uri="http://schemas.openxmlformats.org/drawingml/2006/table">
            <a:tbl>
              <a:tblPr firstRow="1" bandRow="1">
                <a:tableStyleId>{5C22544A-7EE6-4342-B048-85BDC9FD1C3A}</a:tableStyleId>
              </a:tblPr>
              <a:tblGrid>
                <a:gridCol w="4000502">
                  <a:extLst>
                    <a:ext uri="{9D8B030D-6E8A-4147-A177-3AD203B41FA5}">
                      <a16:colId xmlns:a16="http://schemas.microsoft.com/office/drawing/2014/main" val="3739586497"/>
                    </a:ext>
                  </a:extLst>
                </a:gridCol>
                <a:gridCol w="12230098">
                  <a:extLst>
                    <a:ext uri="{9D8B030D-6E8A-4147-A177-3AD203B41FA5}">
                      <a16:colId xmlns:a16="http://schemas.microsoft.com/office/drawing/2014/main" val="2070942120"/>
                    </a:ext>
                  </a:extLst>
                </a:gridCol>
              </a:tblGrid>
              <a:tr h="1016815">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313E"/>
                    </a:solidFill>
                  </a:tcPr>
                </a:tc>
                <a:tc>
                  <a:txBody>
                    <a:bodyPr/>
                    <a:lstStyle/>
                    <a:p>
                      <a:pPr algn="l"/>
                      <a:endParaRPr lang="en-US" sz="24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4129848"/>
                  </a:ext>
                </a:extLst>
              </a:tr>
            </a:tbl>
          </a:graphicData>
        </a:graphic>
      </p:graphicFrame>
      <p:sp>
        <p:nvSpPr>
          <p:cNvPr id="22" name="Freeform 13">
            <a:extLst>
              <a:ext uri="{FF2B5EF4-FFF2-40B4-BE49-F238E27FC236}">
                <a16:creationId xmlns:a16="http://schemas.microsoft.com/office/drawing/2014/main" id="{9BC7D735-BD3B-37DF-84B7-00E2D906F564}"/>
              </a:ext>
            </a:extLst>
          </p:cNvPr>
          <p:cNvSpPr>
            <a:spLocks/>
          </p:cNvSpPr>
          <p:nvPr/>
        </p:nvSpPr>
        <p:spPr>
          <a:xfrm>
            <a:off x="1219200" y="2605358"/>
            <a:ext cx="1063666" cy="613058"/>
          </a:xfrm>
          <a:custGeom>
            <a:avLst/>
            <a:gdLst/>
            <a:ahLst/>
            <a:cxnLst/>
            <a:rect l="l" t="t" r="r" b="b"/>
            <a:pathLst>
              <a:path w="1063666" h="613058">
                <a:moveTo>
                  <a:pt x="0" y="0"/>
                </a:moveTo>
                <a:lnTo>
                  <a:pt x="1063666" y="0"/>
                </a:lnTo>
                <a:lnTo>
                  <a:pt x="1063666" y="613058"/>
                </a:lnTo>
                <a:lnTo>
                  <a:pt x="0" y="613058"/>
                </a:lnTo>
                <a:lnTo>
                  <a:pt x="0" y="0"/>
                </a:lnTo>
                <a:close/>
              </a:path>
            </a:pathLst>
          </a:custGeom>
          <a:blipFill>
            <a:blip r:embed="rId3"/>
            <a:stretch>
              <a:fillRect/>
            </a:stretch>
          </a:blipFill>
        </p:spPr>
        <p:txBody>
          <a:bodyPr/>
          <a:lstStyle/>
          <a:p>
            <a:endParaRPr lang="en-US" dirty="0"/>
          </a:p>
        </p:txBody>
      </p:sp>
      <p:sp>
        <p:nvSpPr>
          <p:cNvPr id="3" name="TextBox 15">
            <a:extLst>
              <a:ext uri="{FF2B5EF4-FFF2-40B4-BE49-F238E27FC236}">
                <a16:creationId xmlns:a16="http://schemas.microsoft.com/office/drawing/2014/main" id="{7AD0A72F-A7D5-B0B8-E4B3-EDA11021D228}"/>
              </a:ext>
            </a:extLst>
          </p:cNvPr>
          <p:cNvSpPr txBox="1"/>
          <p:nvPr/>
        </p:nvSpPr>
        <p:spPr>
          <a:xfrm>
            <a:off x="2506198" y="2548483"/>
            <a:ext cx="2286220" cy="613630"/>
          </a:xfrm>
          <a:prstGeom prst="rect">
            <a:avLst/>
          </a:prstGeom>
        </p:spPr>
        <p:txBody>
          <a:bodyPr lIns="0" tIns="0" rIns="0" bIns="0" rtlCol="0" anchor="b">
            <a:spAutoFit/>
          </a:bodyPr>
          <a:lstStyle/>
          <a:p>
            <a:pPr marL="0" lvl="0" indent="0">
              <a:lnSpc>
                <a:spcPts val="5120"/>
              </a:lnSpc>
              <a:spcBef>
                <a:spcPct val="0"/>
              </a:spcBef>
            </a:pPr>
            <a:r>
              <a:rPr lang="en-US" sz="3200" spc="105" dirty="0">
                <a:solidFill>
                  <a:srgbClr val="FFFFFF"/>
                </a:solidFill>
                <a:latin typeface="Arial Bold"/>
                <a:ea typeface="Arial Bold"/>
                <a:cs typeface="Arial Bold"/>
                <a:sym typeface="Arial Bold"/>
              </a:rPr>
              <a:t>CRITICAL</a:t>
            </a:r>
          </a:p>
        </p:txBody>
      </p:sp>
      <p:sp>
        <p:nvSpPr>
          <p:cNvPr id="4" name="TextBox 16">
            <a:extLst>
              <a:ext uri="{FF2B5EF4-FFF2-40B4-BE49-F238E27FC236}">
                <a16:creationId xmlns:a16="http://schemas.microsoft.com/office/drawing/2014/main" id="{E30B96EA-4C89-3026-43BA-F93E1A7324DD}"/>
              </a:ext>
            </a:extLst>
          </p:cNvPr>
          <p:cNvSpPr txBox="1"/>
          <p:nvPr/>
        </p:nvSpPr>
        <p:spPr>
          <a:xfrm>
            <a:off x="5334000" y="2679186"/>
            <a:ext cx="11892468" cy="435504"/>
          </a:xfrm>
          <a:prstGeom prst="rect">
            <a:avLst/>
          </a:prstGeom>
        </p:spPr>
        <p:txBody>
          <a:bodyPr wrap="square" lIns="0" tIns="0" rIns="0" bIns="0" rtlCol="0" anchor="b">
            <a:spAutoFit/>
          </a:bodyPr>
          <a:lstStyle/>
          <a:p>
            <a:pPr marL="0" lvl="0" indent="0">
              <a:lnSpc>
                <a:spcPts val="3840"/>
              </a:lnSpc>
              <a:spcBef>
                <a:spcPct val="0"/>
              </a:spcBef>
            </a:pPr>
            <a:r>
              <a:rPr lang="en-US" sz="2400" spc="79" dirty="0">
                <a:solidFill>
                  <a:srgbClr val="000000"/>
                </a:solidFill>
                <a:latin typeface="Arial"/>
                <a:ea typeface="Arial"/>
                <a:cs typeface="Arial"/>
                <a:sym typeface="Arial"/>
              </a:rPr>
              <a:t>Link-Local Multicast Name Resolution (LLMNR) Spoofing</a:t>
            </a:r>
          </a:p>
        </p:txBody>
      </p:sp>
    </p:spTree>
    <p:extLst>
      <p:ext uri="{BB962C8B-B14F-4D97-AF65-F5344CB8AC3E}">
        <p14:creationId xmlns:p14="http://schemas.microsoft.com/office/powerpoint/2010/main" val="305197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99E14-5F10-D8FC-9585-F3C2697D95CA}"/>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A5251109-6C8A-5A30-3F66-A0C16018E5E9}"/>
              </a:ext>
            </a:extLst>
          </p:cNvPr>
          <p:cNvGrpSpPr/>
          <p:nvPr/>
        </p:nvGrpSpPr>
        <p:grpSpPr>
          <a:xfrm>
            <a:off x="0" y="9995720"/>
            <a:ext cx="18288000" cy="291280"/>
            <a:chOff x="0" y="0"/>
            <a:chExt cx="4816593" cy="76716"/>
          </a:xfrm>
        </p:grpSpPr>
        <p:sp>
          <p:nvSpPr>
            <p:cNvPr id="6" name="Freeform 6">
              <a:extLst>
                <a:ext uri="{FF2B5EF4-FFF2-40B4-BE49-F238E27FC236}">
                  <a16:creationId xmlns:a16="http://schemas.microsoft.com/office/drawing/2014/main" id="{B4EB0ED0-BD74-4B02-34DD-046F6EBAA7F5}"/>
                </a:ext>
              </a:extLst>
            </p:cNvPr>
            <p:cNvSpPr/>
            <p:nvPr/>
          </p:nvSpPr>
          <p:spPr>
            <a:xfrm>
              <a:off x="0" y="0"/>
              <a:ext cx="4816592" cy="76716"/>
            </a:xfrm>
            <a:custGeom>
              <a:avLst/>
              <a:gdLst/>
              <a:ahLst/>
              <a:cxnLst/>
              <a:rect l="l" t="t" r="r" b="b"/>
              <a:pathLst>
                <a:path w="4816592" h="76716">
                  <a:moveTo>
                    <a:pt x="0" y="0"/>
                  </a:moveTo>
                  <a:lnTo>
                    <a:pt x="4816592" y="0"/>
                  </a:lnTo>
                  <a:lnTo>
                    <a:pt x="4816592" y="76716"/>
                  </a:lnTo>
                  <a:lnTo>
                    <a:pt x="0" y="76716"/>
                  </a:lnTo>
                  <a:close/>
                </a:path>
              </a:pathLst>
            </a:custGeom>
            <a:solidFill>
              <a:srgbClr val="EC3131"/>
            </a:solidFill>
          </p:spPr>
          <p:txBody>
            <a:bodyPr/>
            <a:lstStyle/>
            <a:p>
              <a:endParaRPr lang="en-US" dirty="0"/>
            </a:p>
          </p:txBody>
        </p:sp>
        <p:sp>
          <p:nvSpPr>
            <p:cNvPr id="7" name="TextBox 7">
              <a:extLst>
                <a:ext uri="{FF2B5EF4-FFF2-40B4-BE49-F238E27FC236}">
                  <a16:creationId xmlns:a16="http://schemas.microsoft.com/office/drawing/2014/main" id="{633262DB-6225-3E5F-2D18-5BB81C928150}"/>
                </a:ext>
              </a:extLst>
            </p:cNvPr>
            <p:cNvSpPr txBox="1"/>
            <p:nvPr/>
          </p:nvSpPr>
          <p:spPr>
            <a:xfrm>
              <a:off x="0" y="-66675"/>
              <a:ext cx="4816593" cy="143391"/>
            </a:xfrm>
            <a:prstGeom prst="rect">
              <a:avLst/>
            </a:prstGeom>
          </p:spPr>
          <p:txBody>
            <a:bodyPr lIns="50800" tIns="50800" rIns="50800" bIns="50800" rtlCol="0" anchor="ctr"/>
            <a:lstStyle/>
            <a:p>
              <a:pPr algn="ctr">
                <a:lnSpc>
                  <a:spcPts val="3299"/>
                </a:lnSpc>
              </a:pPr>
              <a:endParaRPr dirty="0"/>
            </a:p>
          </p:txBody>
        </p:sp>
      </p:grpSp>
      <p:sp>
        <p:nvSpPr>
          <p:cNvPr id="14" name="TextBox 14">
            <a:extLst>
              <a:ext uri="{FF2B5EF4-FFF2-40B4-BE49-F238E27FC236}">
                <a16:creationId xmlns:a16="http://schemas.microsoft.com/office/drawing/2014/main" id="{A2D3553F-D32D-72CA-E056-66691F19D21E}"/>
              </a:ext>
            </a:extLst>
          </p:cNvPr>
          <p:cNvSpPr txBox="1"/>
          <p:nvPr/>
        </p:nvSpPr>
        <p:spPr>
          <a:xfrm>
            <a:off x="1028700" y="1459056"/>
            <a:ext cx="9578166" cy="750570"/>
          </a:xfrm>
          <a:prstGeom prst="rect">
            <a:avLst/>
          </a:prstGeom>
        </p:spPr>
        <p:txBody>
          <a:bodyPr lIns="0" tIns="0" rIns="0" bIns="0" rtlCol="0" anchor="t">
            <a:spAutoFit/>
          </a:bodyPr>
          <a:lstStyle/>
          <a:p>
            <a:pPr marL="0" lvl="0" indent="0" algn="l">
              <a:lnSpc>
                <a:spcPts val="5760"/>
              </a:lnSpc>
              <a:spcBef>
                <a:spcPct val="0"/>
              </a:spcBef>
            </a:pPr>
            <a:r>
              <a:rPr lang="en-US" sz="3600" spc="118" dirty="0">
                <a:solidFill>
                  <a:srgbClr val="000000"/>
                </a:solidFill>
                <a:latin typeface="Arial Bold"/>
                <a:ea typeface="Arial Bold"/>
                <a:cs typeface="Arial Bold"/>
                <a:sym typeface="Arial Bold"/>
              </a:rPr>
              <a:t>PENTEST FINDING</a:t>
            </a:r>
          </a:p>
        </p:txBody>
      </p:sp>
      <p:sp>
        <p:nvSpPr>
          <p:cNvPr id="17" name="TextBox 17">
            <a:extLst>
              <a:ext uri="{FF2B5EF4-FFF2-40B4-BE49-F238E27FC236}">
                <a16:creationId xmlns:a16="http://schemas.microsoft.com/office/drawing/2014/main" id="{EACB3DD5-E57B-09D9-02EF-902EB750A5D1}"/>
              </a:ext>
            </a:extLst>
          </p:cNvPr>
          <p:cNvSpPr txBox="1"/>
          <p:nvPr/>
        </p:nvSpPr>
        <p:spPr>
          <a:xfrm>
            <a:off x="1028700" y="3944794"/>
            <a:ext cx="6806545" cy="519373"/>
          </a:xfrm>
          <a:prstGeom prst="rect">
            <a:avLst/>
          </a:prstGeom>
        </p:spPr>
        <p:txBody>
          <a:bodyPr lIns="0" tIns="0" rIns="0" bIns="0" rtlCol="0" anchor="t">
            <a:spAutoFit/>
          </a:bodyPr>
          <a:lstStyle/>
          <a:p>
            <a:pPr algn="l">
              <a:lnSpc>
                <a:spcPts val="4200"/>
              </a:lnSpc>
            </a:pPr>
            <a:r>
              <a:rPr lang="en-US" sz="3000" dirty="0">
                <a:solidFill>
                  <a:srgbClr val="000000"/>
                </a:solidFill>
                <a:latin typeface="Arial Bold"/>
                <a:ea typeface="Arial Bold"/>
                <a:cs typeface="Arial Bold"/>
                <a:sym typeface="Arial Bold"/>
              </a:rPr>
              <a:t>Evidence</a:t>
            </a:r>
          </a:p>
        </p:txBody>
      </p:sp>
      <p:graphicFrame>
        <p:nvGraphicFramePr>
          <p:cNvPr id="21" name="Table 20">
            <a:extLst>
              <a:ext uri="{FF2B5EF4-FFF2-40B4-BE49-F238E27FC236}">
                <a16:creationId xmlns:a16="http://schemas.microsoft.com/office/drawing/2014/main" id="{DAEF8674-A327-30DC-5522-70A4367FD911}"/>
              </a:ext>
            </a:extLst>
          </p:cNvPr>
          <p:cNvGraphicFramePr>
            <a:graphicFrameLocks/>
          </p:cNvGraphicFramePr>
          <p:nvPr/>
        </p:nvGraphicFramePr>
        <p:xfrm>
          <a:off x="995868" y="2388531"/>
          <a:ext cx="16230600" cy="1016815"/>
        </p:xfrm>
        <a:graphic>
          <a:graphicData uri="http://schemas.openxmlformats.org/drawingml/2006/table">
            <a:tbl>
              <a:tblPr firstRow="1" bandRow="1">
                <a:tableStyleId>{5C22544A-7EE6-4342-B048-85BDC9FD1C3A}</a:tableStyleId>
              </a:tblPr>
              <a:tblGrid>
                <a:gridCol w="4000502">
                  <a:extLst>
                    <a:ext uri="{9D8B030D-6E8A-4147-A177-3AD203B41FA5}">
                      <a16:colId xmlns:a16="http://schemas.microsoft.com/office/drawing/2014/main" val="3739586497"/>
                    </a:ext>
                  </a:extLst>
                </a:gridCol>
                <a:gridCol w="12230098">
                  <a:extLst>
                    <a:ext uri="{9D8B030D-6E8A-4147-A177-3AD203B41FA5}">
                      <a16:colId xmlns:a16="http://schemas.microsoft.com/office/drawing/2014/main" val="2070942120"/>
                    </a:ext>
                  </a:extLst>
                </a:gridCol>
              </a:tblGrid>
              <a:tr h="1016815">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313E"/>
                    </a:solidFill>
                  </a:tcPr>
                </a:tc>
                <a:tc>
                  <a:txBody>
                    <a:bodyPr/>
                    <a:lstStyle/>
                    <a:p>
                      <a:pPr algn="l"/>
                      <a:endParaRPr lang="en-US" sz="24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4129848"/>
                  </a:ext>
                </a:extLst>
              </a:tr>
            </a:tbl>
          </a:graphicData>
        </a:graphic>
      </p:graphicFrame>
      <p:sp>
        <p:nvSpPr>
          <p:cNvPr id="22" name="Freeform 13">
            <a:extLst>
              <a:ext uri="{FF2B5EF4-FFF2-40B4-BE49-F238E27FC236}">
                <a16:creationId xmlns:a16="http://schemas.microsoft.com/office/drawing/2014/main" id="{530622F1-25A4-50D9-835C-FF2FC3979ABE}"/>
              </a:ext>
            </a:extLst>
          </p:cNvPr>
          <p:cNvSpPr>
            <a:spLocks/>
          </p:cNvSpPr>
          <p:nvPr/>
        </p:nvSpPr>
        <p:spPr>
          <a:xfrm>
            <a:off x="1219200" y="2605358"/>
            <a:ext cx="1063666" cy="613058"/>
          </a:xfrm>
          <a:custGeom>
            <a:avLst/>
            <a:gdLst/>
            <a:ahLst/>
            <a:cxnLst/>
            <a:rect l="l" t="t" r="r" b="b"/>
            <a:pathLst>
              <a:path w="1063666" h="613058">
                <a:moveTo>
                  <a:pt x="0" y="0"/>
                </a:moveTo>
                <a:lnTo>
                  <a:pt x="1063666" y="0"/>
                </a:lnTo>
                <a:lnTo>
                  <a:pt x="1063666" y="613058"/>
                </a:lnTo>
                <a:lnTo>
                  <a:pt x="0" y="613058"/>
                </a:lnTo>
                <a:lnTo>
                  <a:pt x="0" y="0"/>
                </a:lnTo>
                <a:close/>
              </a:path>
            </a:pathLst>
          </a:custGeom>
          <a:blipFill>
            <a:blip r:embed="rId3"/>
            <a:stretch>
              <a:fillRect/>
            </a:stretch>
          </a:blipFill>
        </p:spPr>
        <p:txBody>
          <a:bodyPr/>
          <a:lstStyle/>
          <a:p>
            <a:endParaRPr lang="en-US" dirty="0"/>
          </a:p>
        </p:txBody>
      </p:sp>
      <p:sp>
        <p:nvSpPr>
          <p:cNvPr id="3" name="TextBox 15">
            <a:extLst>
              <a:ext uri="{FF2B5EF4-FFF2-40B4-BE49-F238E27FC236}">
                <a16:creationId xmlns:a16="http://schemas.microsoft.com/office/drawing/2014/main" id="{8C099007-86B3-2E2D-9A3C-14C38A203FCB}"/>
              </a:ext>
            </a:extLst>
          </p:cNvPr>
          <p:cNvSpPr txBox="1"/>
          <p:nvPr/>
        </p:nvSpPr>
        <p:spPr>
          <a:xfrm>
            <a:off x="2506198" y="2548483"/>
            <a:ext cx="2286220" cy="613630"/>
          </a:xfrm>
          <a:prstGeom prst="rect">
            <a:avLst/>
          </a:prstGeom>
        </p:spPr>
        <p:txBody>
          <a:bodyPr lIns="0" tIns="0" rIns="0" bIns="0" rtlCol="0" anchor="b">
            <a:spAutoFit/>
          </a:bodyPr>
          <a:lstStyle/>
          <a:p>
            <a:pPr marL="0" lvl="0" indent="0">
              <a:lnSpc>
                <a:spcPts val="5120"/>
              </a:lnSpc>
              <a:spcBef>
                <a:spcPct val="0"/>
              </a:spcBef>
            </a:pPr>
            <a:r>
              <a:rPr lang="en-US" sz="3200" spc="105" dirty="0">
                <a:solidFill>
                  <a:srgbClr val="FFFFFF"/>
                </a:solidFill>
                <a:latin typeface="Arial Bold"/>
                <a:ea typeface="Arial Bold"/>
                <a:cs typeface="Arial Bold"/>
                <a:sym typeface="Arial Bold"/>
              </a:rPr>
              <a:t>CRITICAL</a:t>
            </a:r>
          </a:p>
        </p:txBody>
      </p:sp>
      <p:sp>
        <p:nvSpPr>
          <p:cNvPr id="8" name="TextBox 16">
            <a:extLst>
              <a:ext uri="{FF2B5EF4-FFF2-40B4-BE49-F238E27FC236}">
                <a16:creationId xmlns:a16="http://schemas.microsoft.com/office/drawing/2014/main" id="{4A8F513E-FE8C-AA98-CF46-F2B1256FA802}"/>
              </a:ext>
            </a:extLst>
          </p:cNvPr>
          <p:cNvSpPr txBox="1"/>
          <p:nvPr/>
        </p:nvSpPr>
        <p:spPr>
          <a:xfrm>
            <a:off x="5334000" y="2679186"/>
            <a:ext cx="11892468" cy="435504"/>
          </a:xfrm>
          <a:prstGeom prst="rect">
            <a:avLst/>
          </a:prstGeom>
        </p:spPr>
        <p:txBody>
          <a:bodyPr wrap="square" lIns="0" tIns="0" rIns="0" bIns="0" rtlCol="0" anchor="b">
            <a:spAutoFit/>
          </a:bodyPr>
          <a:lstStyle/>
          <a:p>
            <a:pPr marL="0" lvl="0" indent="0">
              <a:lnSpc>
                <a:spcPts val="3840"/>
              </a:lnSpc>
              <a:spcBef>
                <a:spcPct val="0"/>
              </a:spcBef>
            </a:pPr>
            <a:r>
              <a:rPr lang="en-US" sz="2400" spc="79" dirty="0">
                <a:solidFill>
                  <a:srgbClr val="000000"/>
                </a:solidFill>
                <a:latin typeface="Arial"/>
                <a:ea typeface="Arial"/>
                <a:cs typeface="Arial"/>
                <a:sym typeface="Arial"/>
              </a:rPr>
              <a:t>Link-Local Multicast Name Resolution (LLMNR) Spoofing</a:t>
            </a:r>
          </a:p>
        </p:txBody>
      </p:sp>
      <p:sp>
        <p:nvSpPr>
          <p:cNvPr id="2" name="TextBox 18">
            <a:extLst>
              <a:ext uri="{FF2B5EF4-FFF2-40B4-BE49-F238E27FC236}">
                <a16:creationId xmlns:a16="http://schemas.microsoft.com/office/drawing/2014/main" id="{EF681466-F7A0-FE0B-E8F6-9C8FC8E8060D}"/>
              </a:ext>
            </a:extLst>
          </p:cNvPr>
          <p:cNvSpPr txBox="1"/>
          <p:nvPr/>
        </p:nvSpPr>
        <p:spPr>
          <a:xfrm>
            <a:off x="1028700" y="4649644"/>
            <a:ext cx="16197768" cy="153888"/>
          </a:xfrm>
          <a:prstGeom prst="rect">
            <a:avLst/>
          </a:prstGeom>
        </p:spPr>
        <p:txBody>
          <a:bodyPr wrap="square" lIns="0" tIns="0" rIns="0" bIns="0" rtlCol="0" anchor="t">
            <a:spAutoFit/>
          </a:bodyPr>
          <a:lstStyle/>
          <a:p>
            <a:pPr algn="l"/>
            <a:r>
              <a:rPr lang="en-US" sz="1000" dirty="0">
                <a:solidFill>
                  <a:srgbClr val="000000"/>
                </a:solidFill>
                <a:latin typeface="Consolas" panose="020B0609020204030204" pitchFamily="49" charset="0"/>
                <a:ea typeface="Arial"/>
                <a:cs typeface="Consolas" panose="020B0609020204030204" pitchFamily="49" charset="0"/>
                <a:sym typeface="Arial"/>
              </a:rPr>
              <a:t>2025-07-08 17:21:08,219 - [*] [LLMNR]  Poisoned answer sent to fe80::4dda:3091:4ca7:f5d for name Bravos
2025-07-08 17:21:08,220 - [*] [LLMNR]  Poisoned answer sent to 192.168.2.11 for name Bravos
2025-07-08 17:21:08,221 - [*] [LLMNR]  Poisoned answer sent to fe80::4dda:3091:4ca7:f5d for name Bravos
2025-07-08 17:21:08,224 - [*] [LLMNR]  Poisoned answer sent to 192.168.2.11 for name Bravos
2025-07-08 17:21:08,237 - [*] [LLMNR]  Poisoned answer sent to fe80::4dda:3091:4ca7:f5d for name Bravos
2025-07-08 17:21:08,237 - [*] [LLMNR]  Poisoned answer sent to 192.168.2.11 for name Bravos
2025-07-08 17:21:08,240 - [*] [LLMNR]  Poisoned answer sent to 192.168.2.11 for name Bravos
2025-07-08 17:21:08,238 - [*] [LLMNR]  Poisoned answer sent to fe80::4dda:3091:4ca7:f5d for name Bravos
2025-07-08 17:21:08,259 - [*] [LLMNR]  Poisoned answer sent to 192.168.2.11 for name Bravos
2025-07-08 17:21:08,259 - [*] [LLMNR]  Poisoned answer sent to fe80::4dda:3091:4ca7:f5d for name Bravos
2025-07-08 17:21:08,261 - [*] [LLMNR]  Poisoned answer sent to fe80::4dda:3091:4ca7:f5d for name Bravos
2025-07-08 17:21:08,262 - [*] [LLMNR]  Poisoned answer sent to 192.168.2.11 for name Bravos
2025-07-08 17:21:08,276 - [*] [LLMNR]  Poisoned answer sent to fe80::4dda:3091:4ca7:f5d for name Bravos
2025-07-08 17:21:08,277 - [*] [LLMNR]  Poisoned answer sent to fe80::4dda:3091:4ca7:f5d for name Bravos
2025-07-08 17:21:08,279 - [*] [LLMNR]  Poisoned answer sent to 192.168.2.11 for name Bravos
2025-07-08 17:21:08,279 - [*] [LLMNR]  Poisoned answer sent to 192.168.2.11 for name Bravos
2025-07-08 17:21:08,291 - [*] [LLMNR]  Poisoned answer sent to fe80::4dda:3091:4ca7:f5d for name Bravos
2025-07-08 17:21:08,291 - [*] [LLMNR]  Poisoned answer sent to 192.168.2.11 for name Bravos
2025-07-08 17:21:08,292 - [*] [LLMNR]  Poisoned answer sent to fe80::4dda:3091:4ca7:f5d for name Bravos
2025-07-08 17:21:08,294 - [*] [LLMNR]  Poisoned answer sent to 192.168.2.11 for name Bravos
2025-07-08 17:15:08,152 - [*] [LLMNR]  Poisoned answer sent to fe80::4dda:3091:4ca7:f5d for name Bravos
--snipped--</a:t>
            </a:r>
          </a:p>
        </p:txBody>
      </p:sp>
    </p:spTree>
    <p:extLst>
      <p:ext uri="{BB962C8B-B14F-4D97-AF65-F5344CB8AC3E}">
        <p14:creationId xmlns:p14="http://schemas.microsoft.com/office/powerpoint/2010/main" val="239180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4786F-D4D0-D7B0-D3DF-4B5E7C59FD33}"/>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2F0A10F9-83B1-4DDF-927C-01939D7DD0AE}"/>
              </a:ext>
            </a:extLst>
          </p:cNvPr>
          <p:cNvGrpSpPr/>
          <p:nvPr/>
        </p:nvGrpSpPr>
        <p:grpSpPr>
          <a:xfrm>
            <a:off x="0" y="9995720"/>
            <a:ext cx="18288000" cy="291280"/>
            <a:chOff x="0" y="0"/>
            <a:chExt cx="4816593" cy="76716"/>
          </a:xfrm>
        </p:grpSpPr>
        <p:sp>
          <p:nvSpPr>
            <p:cNvPr id="6" name="Freeform 6">
              <a:extLst>
                <a:ext uri="{FF2B5EF4-FFF2-40B4-BE49-F238E27FC236}">
                  <a16:creationId xmlns:a16="http://schemas.microsoft.com/office/drawing/2014/main" id="{96AC7840-CE15-E67C-2EDD-C2583D835212}"/>
                </a:ext>
              </a:extLst>
            </p:cNvPr>
            <p:cNvSpPr/>
            <p:nvPr/>
          </p:nvSpPr>
          <p:spPr>
            <a:xfrm>
              <a:off x="0" y="0"/>
              <a:ext cx="4816592" cy="76716"/>
            </a:xfrm>
            <a:custGeom>
              <a:avLst/>
              <a:gdLst/>
              <a:ahLst/>
              <a:cxnLst/>
              <a:rect l="l" t="t" r="r" b="b"/>
              <a:pathLst>
                <a:path w="4816592" h="76716">
                  <a:moveTo>
                    <a:pt x="0" y="0"/>
                  </a:moveTo>
                  <a:lnTo>
                    <a:pt x="4816592" y="0"/>
                  </a:lnTo>
                  <a:lnTo>
                    <a:pt x="4816592" y="76716"/>
                  </a:lnTo>
                  <a:lnTo>
                    <a:pt x="0" y="76716"/>
                  </a:lnTo>
                  <a:close/>
                </a:path>
              </a:pathLst>
            </a:custGeom>
            <a:solidFill>
              <a:srgbClr val="EC3131"/>
            </a:solidFill>
          </p:spPr>
          <p:txBody>
            <a:bodyPr/>
            <a:lstStyle/>
            <a:p>
              <a:endParaRPr lang="en-US" dirty="0"/>
            </a:p>
          </p:txBody>
        </p:sp>
        <p:sp>
          <p:nvSpPr>
            <p:cNvPr id="7" name="TextBox 7">
              <a:extLst>
                <a:ext uri="{FF2B5EF4-FFF2-40B4-BE49-F238E27FC236}">
                  <a16:creationId xmlns:a16="http://schemas.microsoft.com/office/drawing/2014/main" id="{E8D8CCD1-D2BB-11CF-EB2C-30BA5C6EE273}"/>
                </a:ext>
              </a:extLst>
            </p:cNvPr>
            <p:cNvSpPr txBox="1"/>
            <p:nvPr/>
          </p:nvSpPr>
          <p:spPr>
            <a:xfrm>
              <a:off x="0" y="-66675"/>
              <a:ext cx="4816593" cy="143391"/>
            </a:xfrm>
            <a:prstGeom prst="rect">
              <a:avLst/>
            </a:prstGeom>
          </p:spPr>
          <p:txBody>
            <a:bodyPr lIns="50800" tIns="50800" rIns="50800" bIns="50800" rtlCol="0" anchor="ctr"/>
            <a:lstStyle/>
            <a:p>
              <a:pPr algn="ctr">
                <a:lnSpc>
                  <a:spcPts val="3299"/>
                </a:lnSpc>
              </a:pPr>
              <a:endParaRPr dirty="0"/>
            </a:p>
          </p:txBody>
        </p:sp>
      </p:grpSp>
      <p:sp>
        <p:nvSpPr>
          <p:cNvPr id="14" name="TextBox 14">
            <a:extLst>
              <a:ext uri="{FF2B5EF4-FFF2-40B4-BE49-F238E27FC236}">
                <a16:creationId xmlns:a16="http://schemas.microsoft.com/office/drawing/2014/main" id="{B6A3BC71-5331-335A-1CB3-44F5AD7F7417}"/>
              </a:ext>
            </a:extLst>
          </p:cNvPr>
          <p:cNvSpPr txBox="1"/>
          <p:nvPr/>
        </p:nvSpPr>
        <p:spPr>
          <a:xfrm>
            <a:off x="1028700" y="1459056"/>
            <a:ext cx="9578166" cy="750570"/>
          </a:xfrm>
          <a:prstGeom prst="rect">
            <a:avLst/>
          </a:prstGeom>
        </p:spPr>
        <p:txBody>
          <a:bodyPr lIns="0" tIns="0" rIns="0" bIns="0" rtlCol="0" anchor="t">
            <a:spAutoFit/>
          </a:bodyPr>
          <a:lstStyle/>
          <a:p>
            <a:pPr marL="0" lvl="0" indent="0" algn="l">
              <a:lnSpc>
                <a:spcPts val="5760"/>
              </a:lnSpc>
              <a:spcBef>
                <a:spcPct val="0"/>
              </a:spcBef>
            </a:pPr>
            <a:r>
              <a:rPr lang="en-US" sz="3600" spc="118" dirty="0">
                <a:solidFill>
                  <a:srgbClr val="000000"/>
                </a:solidFill>
                <a:latin typeface="Arial Bold"/>
                <a:ea typeface="Arial Bold"/>
                <a:cs typeface="Arial Bold"/>
                <a:sym typeface="Arial Bold"/>
              </a:rPr>
              <a:t>PENTEST FINDING</a:t>
            </a:r>
          </a:p>
        </p:txBody>
      </p:sp>
      <p:sp>
        <p:nvSpPr>
          <p:cNvPr id="17" name="TextBox 17">
            <a:extLst>
              <a:ext uri="{FF2B5EF4-FFF2-40B4-BE49-F238E27FC236}">
                <a16:creationId xmlns:a16="http://schemas.microsoft.com/office/drawing/2014/main" id="{F1A97992-92DC-8297-10DF-8C1300FB4002}"/>
              </a:ext>
            </a:extLst>
          </p:cNvPr>
          <p:cNvSpPr txBox="1"/>
          <p:nvPr/>
        </p:nvSpPr>
        <p:spPr>
          <a:xfrm>
            <a:off x="1028700" y="3944794"/>
            <a:ext cx="6806545" cy="581025"/>
          </a:xfrm>
          <a:prstGeom prst="rect">
            <a:avLst/>
          </a:prstGeom>
        </p:spPr>
        <p:txBody>
          <a:bodyPr lIns="0" tIns="0" rIns="0" bIns="0" rtlCol="0" anchor="t">
            <a:spAutoFit/>
          </a:bodyPr>
          <a:lstStyle/>
          <a:p>
            <a:pPr algn="l">
              <a:lnSpc>
                <a:spcPts val="4200"/>
              </a:lnSpc>
            </a:pPr>
            <a:r>
              <a:rPr lang="en-US" sz="3000" dirty="0">
                <a:solidFill>
                  <a:srgbClr val="000000"/>
                </a:solidFill>
                <a:latin typeface="Arial Bold"/>
                <a:ea typeface="Arial Bold"/>
                <a:cs typeface="Arial Bold"/>
                <a:sym typeface="Arial Bold"/>
              </a:rPr>
              <a:t>Observation</a:t>
            </a:r>
          </a:p>
        </p:txBody>
      </p:sp>
      <p:sp>
        <p:nvSpPr>
          <p:cNvPr id="18" name="TextBox 18">
            <a:extLst>
              <a:ext uri="{FF2B5EF4-FFF2-40B4-BE49-F238E27FC236}">
                <a16:creationId xmlns:a16="http://schemas.microsoft.com/office/drawing/2014/main" id="{E29DB3DF-2C0B-CF3E-B9B9-9192A058F1DC}"/>
              </a:ext>
            </a:extLst>
          </p:cNvPr>
          <p:cNvSpPr txBox="1"/>
          <p:nvPr/>
        </p:nvSpPr>
        <p:spPr>
          <a:xfrm>
            <a:off x="1028700" y="4649644"/>
            <a:ext cx="6806545" cy="3847207"/>
          </a:xfrm>
          <a:prstGeom prst="rect">
            <a:avLst/>
          </a:prstGeom>
        </p:spPr>
        <p:txBody>
          <a:bodyPr lIns="0" tIns="0" rIns="0" bIns="0" rtlCol="0" anchor="t">
            <a:spAutoFit/>
          </a:bodyPr>
          <a:lstStyle/>
          <a:p>
            <a:r>
              <a:rPr sz="2400" dirty="0"/>
              <a:t>The organization faces a critical risk from a known vulnerability in Microsoft Windows that could allow attackers to gain complete control over systems. This presents a significant threat to the integrity and security of sensitive data and operational continuity.</a:t>
            </a:r>
          </a:p>
          <a:p>
            <a:pPr>
              <a:spcBef>
                <a:spcPts val="1200"/>
              </a:spcBef>
            </a:pPr>
            <a:r>
              <a:rPr sz="2400" dirty="0"/>
              <a:t>Exploitation of this vulnerability could allow an attacker to gain complete control of critical systems, leading to unauthorized access to sensitive data and potential widespread disruptions across the organization's network.</a:t>
            </a:r>
          </a:p>
        </p:txBody>
      </p:sp>
      <p:sp>
        <p:nvSpPr>
          <p:cNvPr id="19" name="TextBox 19">
            <a:extLst>
              <a:ext uri="{FF2B5EF4-FFF2-40B4-BE49-F238E27FC236}">
                <a16:creationId xmlns:a16="http://schemas.microsoft.com/office/drawing/2014/main" id="{4DBFEDBC-2198-9E9D-C246-77A61B68357E}"/>
              </a:ext>
            </a:extLst>
          </p:cNvPr>
          <p:cNvSpPr txBox="1"/>
          <p:nvPr/>
        </p:nvSpPr>
        <p:spPr>
          <a:xfrm>
            <a:off x="8797051" y="3967838"/>
            <a:ext cx="6806545" cy="519373"/>
          </a:xfrm>
          <a:prstGeom prst="rect">
            <a:avLst/>
          </a:prstGeom>
        </p:spPr>
        <p:txBody>
          <a:bodyPr lIns="0" tIns="0" rIns="0" bIns="0" rtlCol="0" anchor="t">
            <a:spAutoFit/>
          </a:bodyPr>
          <a:lstStyle/>
          <a:p>
            <a:pPr algn="l">
              <a:lnSpc>
                <a:spcPts val="4200"/>
              </a:lnSpc>
            </a:pPr>
            <a:r>
              <a:rPr lang="en-US" sz="3000" dirty="0">
                <a:solidFill>
                  <a:srgbClr val="000000"/>
                </a:solidFill>
                <a:latin typeface="Arial Bold"/>
                <a:ea typeface="Arial Bold"/>
                <a:cs typeface="Arial Bold"/>
                <a:sym typeface="Arial Bold"/>
              </a:rPr>
              <a:t>Recommendation</a:t>
            </a:r>
          </a:p>
        </p:txBody>
      </p:sp>
      <p:sp>
        <p:nvSpPr>
          <p:cNvPr id="20" name="TextBox 20">
            <a:extLst>
              <a:ext uri="{FF2B5EF4-FFF2-40B4-BE49-F238E27FC236}">
                <a16:creationId xmlns:a16="http://schemas.microsoft.com/office/drawing/2014/main" id="{D6F8E17D-4DEE-4ED4-51E2-76907D564D38}"/>
              </a:ext>
            </a:extLst>
          </p:cNvPr>
          <p:cNvSpPr txBox="1"/>
          <p:nvPr/>
        </p:nvSpPr>
        <p:spPr>
          <a:xfrm>
            <a:off x="8797051" y="4672688"/>
            <a:ext cx="8462249" cy="3323987"/>
          </a:xfrm>
          <a:prstGeom prst="rect">
            <a:avLst/>
          </a:prstGeom>
        </p:spPr>
        <p:txBody>
          <a:bodyPr lIns="0" tIns="0" rIns="0" bIns="0" rtlCol="0" anchor="t">
            <a:spAutoFit/>
          </a:bodyPr>
          <a:lstStyle/>
          <a:p>
            <a:r>
              <a:rPr sz="3600" dirty="0"/>
              <a:t>The organization must prioritize immediate action to address the Microsoft Windows RCE vulnerability by ensuring timely application of security updates, while also reviewing its patch management processes to prevent future lapses.</a:t>
            </a:r>
          </a:p>
        </p:txBody>
      </p:sp>
      <p:graphicFrame>
        <p:nvGraphicFramePr>
          <p:cNvPr id="21" name="Table 20">
            <a:extLst>
              <a:ext uri="{FF2B5EF4-FFF2-40B4-BE49-F238E27FC236}">
                <a16:creationId xmlns:a16="http://schemas.microsoft.com/office/drawing/2014/main" id="{224970D0-B5BC-BEAA-5869-EB20D41E87E2}"/>
              </a:ext>
            </a:extLst>
          </p:cNvPr>
          <p:cNvGraphicFramePr>
            <a:graphicFrameLocks/>
          </p:cNvGraphicFramePr>
          <p:nvPr/>
        </p:nvGraphicFramePr>
        <p:xfrm>
          <a:off x="995868" y="2388531"/>
          <a:ext cx="16230600" cy="1016815"/>
        </p:xfrm>
        <a:graphic>
          <a:graphicData uri="http://schemas.openxmlformats.org/drawingml/2006/table">
            <a:tbl>
              <a:tblPr firstRow="1" bandRow="1">
                <a:tableStyleId>{5C22544A-7EE6-4342-B048-85BDC9FD1C3A}</a:tableStyleId>
              </a:tblPr>
              <a:tblGrid>
                <a:gridCol w="4000502">
                  <a:extLst>
                    <a:ext uri="{9D8B030D-6E8A-4147-A177-3AD203B41FA5}">
                      <a16:colId xmlns:a16="http://schemas.microsoft.com/office/drawing/2014/main" val="3739586497"/>
                    </a:ext>
                  </a:extLst>
                </a:gridCol>
                <a:gridCol w="12230098">
                  <a:extLst>
                    <a:ext uri="{9D8B030D-6E8A-4147-A177-3AD203B41FA5}">
                      <a16:colId xmlns:a16="http://schemas.microsoft.com/office/drawing/2014/main" val="2070942120"/>
                    </a:ext>
                  </a:extLst>
                </a:gridCol>
              </a:tblGrid>
              <a:tr h="1016815">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313E"/>
                    </a:solidFill>
                  </a:tcPr>
                </a:tc>
                <a:tc>
                  <a:txBody>
                    <a:bodyPr/>
                    <a:lstStyle/>
                    <a:p>
                      <a:pPr algn="l"/>
                      <a:endParaRPr lang="en-US" sz="24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4129848"/>
                  </a:ext>
                </a:extLst>
              </a:tr>
            </a:tbl>
          </a:graphicData>
        </a:graphic>
      </p:graphicFrame>
      <p:sp>
        <p:nvSpPr>
          <p:cNvPr id="22" name="Freeform 13">
            <a:extLst>
              <a:ext uri="{FF2B5EF4-FFF2-40B4-BE49-F238E27FC236}">
                <a16:creationId xmlns:a16="http://schemas.microsoft.com/office/drawing/2014/main" id="{893629AC-26A7-6F9E-4CCE-19CAFF44CB50}"/>
              </a:ext>
            </a:extLst>
          </p:cNvPr>
          <p:cNvSpPr>
            <a:spLocks/>
          </p:cNvSpPr>
          <p:nvPr/>
        </p:nvSpPr>
        <p:spPr>
          <a:xfrm>
            <a:off x="1219200" y="2605358"/>
            <a:ext cx="1063666" cy="613058"/>
          </a:xfrm>
          <a:custGeom>
            <a:avLst/>
            <a:gdLst/>
            <a:ahLst/>
            <a:cxnLst/>
            <a:rect l="l" t="t" r="r" b="b"/>
            <a:pathLst>
              <a:path w="1063666" h="613058">
                <a:moveTo>
                  <a:pt x="0" y="0"/>
                </a:moveTo>
                <a:lnTo>
                  <a:pt x="1063666" y="0"/>
                </a:lnTo>
                <a:lnTo>
                  <a:pt x="1063666" y="613058"/>
                </a:lnTo>
                <a:lnTo>
                  <a:pt x="0" y="613058"/>
                </a:lnTo>
                <a:lnTo>
                  <a:pt x="0" y="0"/>
                </a:lnTo>
                <a:close/>
              </a:path>
            </a:pathLst>
          </a:custGeom>
          <a:blipFill>
            <a:blip r:embed="rId3"/>
            <a:stretch>
              <a:fillRect/>
            </a:stretch>
          </a:blipFill>
        </p:spPr>
        <p:txBody>
          <a:bodyPr/>
          <a:lstStyle/>
          <a:p>
            <a:endParaRPr lang="en-US" dirty="0"/>
          </a:p>
        </p:txBody>
      </p:sp>
      <p:sp>
        <p:nvSpPr>
          <p:cNvPr id="3" name="TextBox 15">
            <a:extLst>
              <a:ext uri="{FF2B5EF4-FFF2-40B4-BE49-F238E27FC236}">
                <a16:creationId xmlns:a16="http://schemas.microsoft.com/office/drawing/2014/main" id="{C34E0986-1F5A-2C05-BC71-3820E03A045D}"/>
              </a:ext>
            </a:extLst>
          </p:cNvPr>
          <p:cNvSpPr txBox="1"/>
          <p:nvPr/>
        </p:nvSpPr>
        <p:spPr>
          <a:xfrm>
            <a:off x="2506198" y="2548483"/>
            <a:ext cx="2286220" cy="613630"/>
          </a:xfrm>
          <a:prstGeom prst="rect">
            <a:avLst/>
          </a:prstGeom>
        </p:spPr>
        <p:txBody>
          <a:bodyPr lIns="0" tIns="0" rIns="0" bIns="0" rtlCol="0" anchor="b">
            <a:spAutoFit/>
          </a:bodyPr>
          <a:lstStyle/>
          <a:p>
            <a:pPr marL="0" lvl="0" indent="0">
              <a:lnSpc>
                <a:spcPts val="5120"/>
              </a:lnSpc>
              <a:spcBef>
                <a:spcPct val="0"/>
              </a:spcBef>
            </a:pPr>
            <a:r>
              <a:rPr lang="en-US" sz="3200" spc="105" dirty="0">
                <a:solidFill>
                  <a:srgbClr val="FFFFFF"/>
                </a:solidFill>
                <a:latin typeface="Arial Bold"/>
                <a:ea typeface="Arial Bold"/>
                <a:cs typeface="Arial Bold"/>
                <a:sym typeface="Arial Bold"/>
              </a:rPr>
              <a:t>CRITICAL</a:t>
            </a:r>
          </a:p>
        </p:txBody>
      </p:sp>
      <p:sp>
        <p:nvSpPr>
          <p:cNvPr id="4" name="TextBox 16">
            <a:extLst>
              <a:ext uri="{FF2B5EF4-FFF2-40B4-BE49-F238E27FC236}">
                <a16:creationId xmlns:a16="http://schemas.microsoft.com/office/drawing/2014/main" id="{F779B56F-A2C4-7A2A-2CE8-874D5588E6D2}"/>
              </a:ext>
            </a:extLst>
          </p:cNvPr>
          <p:cNvSpPr txBox="1"/>
          <p:nvPr/>
        </p:nvSpPr>
        <p:spPr>
          <a:xfrm>
            <a:off x="5334000" y="2679186"/>
            <a:ext cx="11892468" cy="435504"/>
          </a:xfrm>
          <a:prstGeom prst="rect">
            <a:avLst/>
          </a:prstGeom>
        </p:spPr>
        <p:txBody>
          <a:bodyPr wrap="square" lIns="0" tIns="0" rIns="0" bIns="0" rtlCol="0" anchor="b">
            <a:spAutoFit/>
          </a:bodyPr>
          <a:lstStyle/>
          <a:p>
            <a:pPr marL="0" lvl="0" indent="0">
              <a:lnSpc>
                <a:spcPts val="3840"/>
              </a:lnSpc>
              <a:spcBef>
                <a:spcPct val="0"/>
              </a:spcBef>
            </a:pPr>
            <a:r>
              <a:rPr lang="en-US" sz="2400" spc="79" dirty="0">
                <a:solidFill>
                  <a:srgbClr val="000000"/>
                </a:solidFill>
                <a:latin typeface="Arial"/>
                <a:ea typeface="Arial"/>
                <a:cs typeface="Arial"/>
                <a:sym typeface="Arial"/>
              </a:rPr>
              <a:t>Microsoft Windows RCE (EternalBlue)</a:t>
            </a:r>
          </a:p>
        </p:txBody>
      </p:sp>
    </p:spTree>
    <p:extLst>
      <p:ext uri="{BB962C8B-B14F-4D97-AF65-F5344CB8AC3E}">
        <p14:creationId xmlns:p14="http://schemas.microsoft.com/office/powerpoint/2010/main" val="3519184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AD026-F6C0-36D4-11B0-E0B846A87670}"/>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37C55D35-8DBA-9175-EC5B-1D9A886BB8B9}"/>
              </a:ext>
            </a:extLst>
          </p:cNvPr>
          <p:cNvGrpSpPr/>
          <p:nvPr/>
        </p:nvGrpSpPr>
        <p:grpSpPr>
          <a:xfrm>
            <a:off x="0" y="9995720"/>
            <a:ext cx="18288000" cy="291280"/>
            <a:chOff x="0" y="0"/>
            <a:chExt cx="4816593" cy="76716"/>
          </a:xfrm>
        </p:grpSpPr>
        <p:sp>
          <p:nvSpPr>
            <p:cNvPr id="6" name="Freeform 6">
              <a:extLst>
                <a:ext uri="{FF2B5EF4-FFF2-40B4-BE49-F238E27FC236}">
                  <a16:creationId xmlns:a16="http://schemas.microsoft.com/office/drawing/2014/main" id="{3E3AD2E8-90B2-D828-8A00-BA70BE57EAE2}"/>
                </a:ext>
              </a:extLst>
            </p:cNvPr>
            <p:cNvSpPr/>
            <p:nvPr/>
          </p:nvSpPr>
          <p:spPr>
            <a:xfrm>
              <a:off x="0" y="0"/>
              <a:ext cx="4816592" cy="76716"/>
            </a:xfrm>
            <a:custGeom>
              <a:avLst/>
              <a:gdLst/>
              <a:ahLst/>
              <a:cxnLst/>
              <a:rect l="l" t="t" r="r" b="b"/>
              <a:pathLst>
                <a:path w="4816592" h="76716">
                  <a:moveTo>
                    <a:pt x="0" y="0"/>
                  </a:moveTo>
                  <a:lnTo>
                    <a:pt x="4816592" y="0"/>
                  </a:lnTo>
                  <a:lnTo>
                    <a:pt x="4816592" y="76716"/>
                  </a:lnTo>
                  <a:lnTo>
                    <a:pt x="0" y="76716"/>
                  </a:lnTo>
                  <a:close/>
                </a:path>
              </a:pathLst>
            </a:custGeom>
            <a:solidFill>
              <a:srgbClr val="EC3131"/>
            </a:solidFill>
          </p:spPr>
          <p:txBody>
            <a:bodyPr/>
            <a:lstStyle/>
            <a:p>
              <a:endParaRPr lang="en-US" dirty="0"/>
            </a:p>
          </p:txBody>
        </p:sp>
        <p:sp>
          <p:nvSpPr>
            <p:cNvPr id="7" name="TextBox 7">
              <a:extLst>
                <a:ext uri="{FF2B5EF4-FFF2-40B4-BE49-F238E27FC236}">
                  <a16:creationId xmlns:a16="http://schemas.microsoft.com/office/drawing/2014/main" id="{32B4A092-CFB9-88A7-ACAC-CA0320FDE401}"/>
                </a:ext>
              </a:extLst>
            </p:cNvPr>
            <p:cNvSpPr txBox="1"/>
            <p:nvPr/>
          </p:nvSpPr>
          <p:spPr>
            <a:xfrm>
              <a:off x="0" y="-66675"/>
              <a:ext cx="4816593" cy="143391"/>
            </a:xfrm>
            <a:prstGeom prst="rect">
              <a:avLst/>
            </a:prstGeom>
          </p:spPr>
          <p:txBody>
            <a:bodyPr lIns="50800" tIns="50800" rIns="50800" bIns="50800" rtlCol="0" anchor="ctr"/>
            <a:lstStyle/>
            <a:p>
              <a:pPr algn="ctr">
                <a:lnSpc>
                  <a:spcPts val="3299"/>
                </a:lnSpc>
              </a:pPr>
              <a:endParaRPr dirty="0"/>
            </a:p>
          </p:txBody>
        </p:sp>
      </p:grpSp>
      <p:sp>
        <p:nvSpPr>
          <p:cNvPr id="14" name="TextBox 14">
            <a:extLst>
              <a:ext uri="{FF2B5EF4-FFF2-40B4-BE49-F238E27FC236}">
                <a16:creationId xmlns:a16="http://schemas.microsoft.com/office/drawing/2014/main" id="{A6C9E4BB-3806-AF05-028B-25BFCB075B78}"/>
              </a:ext>
            </a:extLst>
          </p:cNvPr>
          <p:cNvSpPr txBox="1"/>
          <p:nvPr/>
        </p:nvSpPr>
        <p:spPr>
          <a:xfrm>
            <a:off x="1028700" y="1459056"/>
            <a:ext cx="9578166" cy="750570"/>
          </a:xfrm>
          <a:prstGeom prst="rect">
            <a:avLst/>
          </a:prstGeom>
        </p:spPr>
        <p:txBody>
          <a:bodyPr lIns="0" tIns="0" rIns="0" bIns="0" rtlCol="0" anchor="t">
            <a:spAutoFit/>
          </a:bodyPr>
          <a:lstStyle/>
          <a:p>
            <a:pPr marL="0" lvl="0" indent="0" algn="l">
              <a:lnSpc>
                <a:spcPts val="5760"/>
              </a:lnSpc>
              <a:spcBef>
                <a:spcPct val="0"/>
              </a:spcBef>
            </a:pPr>
            <a:r>
              <a:rPr lang="en-US" sz="3600" spc="118" dirty="0">
                <a:solidFill>
                  <a:srgbClr val="000000"/>
                </a:solidFill>
                <a:latin typeface="Arial Bold"/>
                <a:ea typeface="Arial Bold"/>
                <a:cs typeface="Arial Bold"/>
                <a:sym typeface="Arial Bold"/>
              </a:rPr>
              <a:t>PENTEST FINDING</a:t>
            </a:r>
          </a:p>
        </p:txBody>
      </p:sp>
      <p:sp>
        <p:nvSpPr>
          <p:cNvPr id="17" name="TextBox 17">
            <a:extLst>
              <a:ext uri="{FF2B5EF4-FFF2-40B4-BE49-F238E27FC236}">
                <a16:creationId xmlns:a16="http://schemas.microsoft.com/office/drawing/2014/main" id="{303B9A26-1F5A-22B9-009B-EB5132EF3A79}"/>
              </a:ext>
            </a:extLst>
          </p:cNvPr>
          <p:cNvSpPr txBox="1"/>
          <p:nvPr/>
        </p:nvSpPr>
        <p:spPr>
          <a:xfrm>
            <a:off x="1028700" y="3944794"/>
            <a:ext cx="6806545" cy="519373"/>
          </a:xfrm>
          <a:prstGeom prst="rect">
            <a:avLst/>
          </a:prstGeom>
        </p:spPr>
        <p:txBody>
          <a:bodyPr lIns="0" tIns="0" rIns="0" bIns="0" rtlCol="0" anchor="t">
            <a:spAutoFit/>
          </a:bodyPr>
          <a:lstStyle/>
          <a:p>
            <a:pPr algn="l">
              <a:lnSpc>
                <a:spcPts val="4200"/>
              </a:lnSpc>
            </a:pPr>
            <a:r>
              <a:rPr lang="en-US" sz="3000" dirty="0">
                <a:solidFill>
                  <a:srgbClr val="000000"/>
                </a:solidFill>
                <a:latin typeface="Arial Bold"/>
                <a:ea typeface="Arial Bold"/>
                <a:cs typeface="Arial Bold"/>
                <a:sym typeface="Arial Bold"/>
              </a:rPr>
              <a:t>Evidence</a:t>
            </a:r>
          </a:p>
        </p:txBody>
      </p:sp>
      <p:graphicFrame>
        <p:nvGraphicFramePr>
          <p:cNvPr id="21" name="Table 20">
            <a:extLst>
              <a:ext uri="{FF2B5EF4-FFF2-40B4-BE49-F238E27FC236}">
                <a16:creationId xmlns:a16="http://schemas.microsoft.com/office/drawing/2014/main" id="{0963F344-DE4A-CF1A-64DC-125737DE1A0A}"/>
              </a:ext>
            </a:extLst>
          </p:cNvPr>
          <p:cNvGraphicFramePr>
            <a:graphicFrameLocks/>
          </p:cNvGraphicFramePr>
          <p:nvPr/>
        </p:nvGraphicFramePr>
        <p:xfrm>
          <a:off x="995868" y="2388531"/>
          <a:ext cx="16230600" cy="1016815"/>
        </p:xfrm>
        <a:graphic>
          <a:graphicData uri="http://schemas.openxmlformats.org/drawingml/2006/table">
            <a:tbl>
              <a:tblPr firstRow="1" bandRow="1">
                <a:tableStyleId>{5C22544A-7EE6-4342-B048-85BDC9FD1C3A}</a:tableStyleId>
              </a:tblPr>
              <a:tblGrid>
                <a:gridCol w="4000502">
                  <a:extLst>
                    <a:ext uri="{9D8B030D-6E8A-4147-A177-3AD203B41FA5}">
                      <a16:colId xmlns:a16="http://schemas.microsoft.com/office/drawing/2014/main" val="3739586497"/>
                    </a:ext>
                  </a:extLst>
                </a:gridCol>
                <a:gridCol w="12230098">
                  <a:extLst>
                    <a:ext uri="{9D8B030D-6E8A-4147-A177-3AD203B41FA5}">
                      <a16:colId xmlns:a16="http://schemas.microsoft.com/office/drawing/2014/main" val="2070942120"/>
                    </a:ext>
                  </a:extLst>
                </a:gridCol>
              </a:tblGrid>
              <a:tr h="1016815">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313E"/>
                    </a:solidFill>
                  </a:tcPr>
                </a:tc>
                <a:tc>
                  <a:txBody>
                    <a:bodyPr/>
                    <a:lstStyle/>
                    <a:p>
                      <a:pPr algn="l"/>
                      <a:endParaRPr lang="en-US" sz="24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4129848"/>
                  </a:ext>
                </a:extLst>
              </a:tr>
            </a:tbl>
          </a:graphicData>
        </a:graphic>
      </p:graphicFrame>
      <p:sp>
        <p:nvSpPr>
          <p:cNvPr id="22" name="Freeform 13">
            <a:extLst>
              <a:ext uri="{FF2B5EF4-FFF2-40B4-BE49-F238E27FC236}">
                <a16:creationId xmlns:a16="http://schemas.microsoft.com/office/drawing/2014/main" id="{1C40B5B3-21E3-0707-AD4D-A263E9AD446F}"/>
              </a:ext>
            </a:extLst>
          </p:cNvPr>
          <p:cNvSpPr>
            <a:spLocks/>
          </p:cNvSpPr>
          <p:nvPr/>
        </p:nvSpPr>
        <p:spPr>
          <a:xfrm>
            <a:off x="1219200" y="2605358"/>
            <a:ext cx="1063666" cy="613058"/>
          </a:xfrm>
          <a:custGeom>
            <a:avLst/>
            <a:gdLst/>
            <a:ahLst/>
            <a:cxnLst/>
            <a:rect l="l" t="t" r="r" b="b"/>
            <a:pathLst>
              <a:path w="1063666" h="613058">
                <a:moveTo>
                  <a:pt x="0" y="0"/>
                </a:moveTo>
                <a:lnTo>
                  <a:pt x="1063666" y="0"/>
                </a:lnTo>
                <a:lnTo>
                  <a:pt x="1063666" y="613058"/>
                </a:lnTo>
                <a:lnTo>
                  <a:pt x="0" y="613058"/>
                </a:lnTo>
                <a:lnTo>
                  <a:pt x="0" y="0"/>
                </a:lnTo>
                <a:close/>
              </a:path>
            </a:pathLst>
          </a:custGeom>
          <a:blipFill>
            <a:blip r:embed="rId3"/>
            <a:stretch>
              <a:fillRect/>
            </a:stretch>
          </a:blipFill>
        </p:spPr>
        <p:txBody>
          <a:bodyPr/>
          <a:lstStyle/>
          <a:p>
            <a:endParaRPr lang="en-US" dirty="0"/>
          </a:p>
        </p:txBody>
      </p:sp>
      <p:sp>
        <p:nvSpPr>
          <p:cNvPr id="3" name="TextBox 15">
            <a:extLst>
              <a:ext uri="{FF2B5EF4-FFF2-40B4-BE49-F238E27FC236}">
                <a16:creationId xmlns:a16="http://schemas.microsoft.com/office/drawing/2014/main" id="{4AE8B4B2-A578-4A2D-1006-86A98C34884F}"/>
              </a:ext>
            </a:extLst>
          </p:cNvPr>
          <p:cNvSpPr txBox="1"/>
          <p:nvPr/>
        </p:nvSpPr>
        <p:spPr>
          <a:xfrm>
            <a:off x="2506198" y="2548483"/>
            <a:ext cx="2286220" cy="613630"/>
          </a:xfrm>
          <a:prstGeom prst="rect">
            <a:avLst/>
          </a:prstGeom>
        </p:spPr>
        <p:txBody>
          <a:bodyPr lIns="0" tIns="0" rIns="0" bIns="0" rtlCol="0" anchor="b">
            <a:spAutoFit/>
          </a:bodyPr>
          <a:lstStyle/>
          <a:p>
            <a:pPr marL="0" lvl="0" indent="0">
              <a:lnSpc>
                <a:spcPts val="5120"/>
              </a:lnSpc>
              <a:spcBef>
                <a:spcPct val="0"/>
              </a:spcBef>
            </a:pPr>
            <a:r>
              <a:rPr lang="en-US" sz="3200" spc="105" dirty="0">
                <a:solidFill>
                  <a:srgbClr val="FFFFFF"/>
                </a:solidFill>
                <a:latin typeface="Arial Bold"/>
                <a:ea typeface="Arial Bold"/>
                <a:cs typeface="Arial Bold"/>
                <a:sym typeface="Arial Bold"/>
              </a:rPr>
              <a:t>CRITICAL</a:t>
            </a:r>
          </a:p>
        </p:txBody>
      </p:sp>
      <p:sp>
        <p:nvSpPr>
          <p:cNvPr id="8" name="TextBox 16">
            <a:extLst>
              <a:ext uri="{FF2B5EF4-FFF2-40B4-BE49-F238E27FC236}">
                <a16:creationId xmlns:a16="http://schemas.microsoft.com/office/drawing/2014/main" id="{5B54E5B5-FE3F-5239-EF17-325409ED63A5}"/>
              </a:ext>
            </a:extLst>
          </p:cNvPr>
          <p:cNvSpPr txBox="1"/>
          <p:nvPr/>
        </p:nvSpPr>
        <p:spPr>
          <a:xfrm>
            <a:off x="5334000" y="2679186"/>
            <a:ext cx="11892468" cy="435504"/>
          </a:xfrm>
          <a:prstGeom prst="rect">
            <a:avLst/>
          </a:prstGeom>
        </p:spPr>
        <p:txBody>
          <a:bodyPr wrap="square" lIns="0" tIns="0" rIns="0" bIns="0" rtlCol="0" anchor="b">
            <a:spAutoFit/>
          </a:bodyPr>
          <a:lstStyle/>
          <a:p>
            <a:pPr marL="0" lvl="0" indent="0">
              <a:lnSpc>
                <a:spcPts val="3840"/>
              </a:lnSpc>
              <a:spcBef>
                <a:spcPct val="0"/>
              </a:spcBef>
            </a:pPr>
            <a:r>
              <a:rPr lang="en-US" sz="2400" spc="79" dirty="0">
                <a:solidFill>
                  <a:srgbClr val="000000"/>
                </a:solidFill>
                <a:latin typeface="Arial"/>
                <a:ea typeface="Arial"/>
                <a:cs typeface="Arial"/>
                <a:sym typeface="Arial"/>
              </a:rPr>
              <a:t>Microsoft Windows RCE (EternalBlue)</a:t>
            </a:r>
          </a:p>
        </p:txBody>
      </p:sp>
      <p:sp>
        <p:nvSpPr>
          <p:cNvPr id="2" name="TextBox 18">
            <a:extLst>
              <a:ext uri="{FF2B5EF4-FFF2-40B4-BE49-F238E27FC236}">
                <a16:creationId xmlns:a16="http://schemas.microsoft.com/office/drawing/2014/main" id="{2C2B5AF1-A7DF-4213-57DD-0E83A7A2A20B}"/>
              </a:ext>
            </a:extLst>
          </p:cNvPr>
          <p:cNvSpPr txBox="1"/>
          <p:nvPr/>
        </p:nvSpPr>
        <p:spPr>
          <a:xfrm>
            <a:off x="1028700" y="4649644"/>
            <a:ext cx="16197768" cy="153888"/>
          </a:xfrm>
          <a:prstGeom prst="rect">
            <a:avLst/>
          </a:prstGeom>
        </p:spPr>
        <p:txBody>
          <a:bodyPr wrap="square" lIns="0" tIns="0" rIns="0" bIns="0" rtlCol="0" anchor="t">
            <a:spAutoFit/>
          </a:bodyPr>
          <a:lstStyle/>
          <a:p>
            <a:pPr algn="l"/>
            <a:r>
              <a:rPr lang="en-US" sz="1000" dirty="0">
                <a:solidFill>
                  <a:srgbClr val="000000"/>
                </a:solidFill>
                <a:latin typeface="Consolas" panose="020B0609020204030204" pitchFamily="49" charset="0"/>
                <a:ea typeface="Arial"/>
                <a:cs typeface="Consolas" panose="020B0609020204030204" pitchFamily="49" charset="0"/>
                <a:sym typeface="Arial"/>
              </a:rPr>
              <a:t>[+] 192.168.2.14:445      - Host is likely VULNERABLE to MS17-010! - Windows Server 2016 Standard Evaluation 14393 x64 (64-bit)</a:t>
            </a:r>
          </a:p>
        </p:txBody>
      </p:sp>
    </p:spTree>
    <p:extLst>
      <p:ext uri="{BB962C8B-B14F-4D97-AF65-F5344CB8AC3E}">
        <p14:creationId xmlns:p14="http://schemas.microsoft.com/office/powerpoint/2010/main" val="1011825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1173</TotalTime>
  <Words>1764</Words>
  <Application>Microsoft Macintosh PowerPoint</Application>
  <PresentationFormat>Custom</PresentationFormat>
  <Paragraphs>82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Arial Bold</vt:lpstr>
      <vt:lpstr>Aptos</vt:lpstr>
      <vt:lpstr>Arial</vt:lpstr>
      <vt:lpstr>Consolas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 PPT Template for Alton</dc:title>
  <cp:lastModifiedBy>Trammie Anderson</cp:lastModifiedBy>
  <cp:revision>33</cp:revision>
  <dcterms:created xsi:type="dcterms:W3CDTF">2006-08-16T00:00:00Z</dcterms:created>
  <dcterms:modified xsi:type="dcterms:W3CDTF">2025-07-31T15:30:31Z</dcterms:modified>
  <dc:identifier>DAGMXSnXClI</dc:identifier>
</cp:coreProperties>
</file>